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</p:sldIdLst>
  <p:sldSz cx="1219212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432000" y="360000"/>
            <a:ext cx="11328120" cy="504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/>
            <a:r>
              <a:rPr sz="2600" b="1">
                <a:solidFill>
                  <a:srgbClr val="1A1A1A"/>
                </a:solidFill>
                <a:latin typeface="Yu Gothic"/>
                <a:ea typeface="Yu Gothic"/>
              </a:rPr>
              <a:t>1on1 記録</a:t>
            </a:r>
          </a:p>
        </p:txBody>
      </p:sp>
      <p:graphicFrame>
        <p:nvGraphicFramePr>
          <p:cNvPr id="3" name="Table 2"/>
          <p:cNvGraphicFramePr>
            <a:graphicFrameLocks noGrp="1"/>
          </p:cNvGraphicFramePr>
          <p:nvPr/>
        </p:nvGraphicFramePr>
        <p:xfrm>
          <a:off x="432000" y="936000"/>
          <a:ext cx="11328120" cy="129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80000"/>
                <a:gridCol w="9348120"/>
              </a:tblGrid>
              <a:tr h="324000"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>メンバー名</a:t>
                      </a:r>
                    </a:p>
                  </a:txBody>
                  <a:tcPr marL="72000" marR="72000" marT="36000" marB="36000" anchor="t">
                    <a:lnB w="9525" cap="flat">
                      <a:solidFill>
                        <a:srgbClr val="333333"/>
                      </a:solidFill>
                    </a:lnB>
                    <a:lnT w="9525" cap="flat">
                      <a:solidFill>
                        <a:srgbClr val="333333"/>
                      </a:solidFill>
                    </a:lnT>
                    <a:lnL w="9525" cap="flat">
                      <a:noFill/>
                    </a:lnL>
                    <a:lnR w="9525" cap="flat">
                      <a:noFill/>
                    </a:lnR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900" b="0">
                          <a:solidFill>
                            <a:srgbClr val="8A8A8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B w="9525" cap="flat">
                      <a:solidFill>
                        <a:srgbClr val="333333"/>
                      </a:solidFill>
                    </a:lnB>
                    <a:lnT w="9525" cap="flat">
                      <a:solidFill>
                        <a:srgbClr val="333333"/>
                      </a:solidFill>
                    </a:lnT>
                    <a:lnL w="9525" cap="flat">
                      <a:noFill/>
                    </a:lnL>
                    <a:lnR w="9525" cap="flat">
                      <a:noFill/>
                    </a:lnR>
                    <a:solidFill>
                      <a:srgbClr val="FFFFFF"/>
                    </a:solidFill>
                  </a:tcPr>
                </a:tc>
              </a:tr>
              <a:tr h="324000"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>マネージャー名</a:t>
                      </a:r>
                    </a:p>
                  </a:txBody>
                  <a:tcPr marL="72000" marR="72000" marT="36000" marB="36000" anchor="t">
                    <a:lnB w="9525" cap="flat">
                      <a:solidFill>
                        <a:srgbClr val="333333"/>
                      </a:solidFill>
                    </a:lnB>
                    <a:lnT w="9525" cap="flat">
                      <a:solidFill>
                        <a:srgbClr val="333333"/>
                      </a:solidFill>
                    </a:lnT>
                    <a:lnL w="9525" cap="flat">
                      <a:noFill/>
                    </a:lnL>
                    <a:lnR w="9525" cap="flat">
                      <a:noFill/>
                    </a:lnR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900" b="0">
                          <a:solidFill>
                            <a:srgbClr val="8A8A8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B w="9525" cap="flat">
                      <a:solidFill>
                        <a:srgbClr val="333333"/>
                      </a:solidFill>
                    </a:lnB>
                    <a:lnT w="9525" cap="flat">
                      <a:solidFill>
                        <a:srgbClr val="333333"/>
                      </a:solidFill>
                    </a:lnT>
                    <a:lnL w="9525" cap="flat">
                      <a:noFill/>
                    </a:lnL>
                    <a:lnR w="9525" cap="flat">
                      <a:noFill/>
                    </a:lnR>
                    <a:solidFill>
                      <a:srgbClr val="FFFFFF"/>
                    </a:solidFill>
                  </a:tcPr>
                </a:tc>
              </a:tr>
              <a:tr h="324000"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>日時</a:t>
                      </a:r>
                    </a:p>
                  </a:txBody>
                  <a:tcPr marL="72000" marR="72000" marT="36000" marB="36000" anchor="t">
                    <a:lnB w="9525" cap="flat">
                      <a:solidFill>
                        <a:srgbClr val="333333"/>
                      </a:solidFill>
                    </a:lnB>
                    <a:lnT w="9525" cap="flat">
                      <a:solidFill>
                        <a:srgbClr val="333333"/>
                      </a:solidFill>
                    </a:lnT>
                    <a:lnL w="9525" cap="flat">
                      <a:noFill/>
                    </a:lnL>
                    <a:lnR w="9525" cap="flat">
                      <a:noFill/>
                    </a:lnR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900" b="0">
                          <a:solidFill>
                            <a:srgbClr val="8A8A8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B w="9525" cap="flat">
                      <a:solidFill>
                        <a:srgbClr val="333333"/>
                      </a:solidFill>
                    </a:lnB>
                    <a:lnT w="9525" cap="flat">
                      <a:solidFill>
                        <a:srgbClr val="333333"/>
                      </a:solidFill>
                    </a:lnT>
                    <a:lnL w="9525" cap="flat">
                      <a:noFill/>
                    </a:lnL>
                    <a:lnR w="9525" cap="flat">
                      <a:noFill/>
                    </a:lnR>
                    <a:solidFill>
                      <a:srgbClr val="FFFFFF"/>
                    </a:solidFill>
                  </a:tcPr>
                </a:tc>
              </a:tr>
              <a:tr h="324000"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>第◯回</a:t>
                      </a:r>
                    </a:p>
                  </a:txBody>
                  <a:tcPr marL="72000" marR="72000" marT="36000" marB="36000" anchor="t">
                    <a:lnB w="9525" cap="flat">
                      <a:solidFill>
                        <a:srgbClr val="333333"/>
                      </a:solidFill>
                    </a:lnB>
                    <a:lnT w="9525" cap="flat">
                      <a:solidFill>
                        <a:srgbClr val="333333"/>
                      </a:solidFill>
                    </a:lnT>
                    <a:lnL w="9525" cap="flat">
                      <a:noFill/>
                    </a:lnL>
                    <a:lnR w="9525" cap="flat">
                      <a:noFill/>
                    </a:lnR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900" b="0">
                          <a:solidFill>
                            <a:srgbClr val="8A8A8A"/>
                          </a:solidFill>
                          <a:latin typeface="Yu Gothic"/>
                          <a:ea typeface="Yu Gothic"/>
                        </a:rPr>
                        <a:t>例) 第5回</a:t>
                      </a:r>
                    </a:p>
                  </a:txBody>
                  <a:tcPr marL="72000" marR="72000" marT="36000" marB="36000" anchor="t">
                    <a:lnB w="9525" cap="flat">
                      <a:solidFill>
                        <a:srgbClr val="333333"/>
                      </a:solidFill>
                    </a:lnB>
                    <a:lnT w="9525" cap="flat">
                      <a:solidFill>
                        <a:srgbClr val="333333"/>
                      </a:solidFill>
                    </a:lnT>
                    <a:lnL w="9525" cap="flat">
                      <a:noFill/>
                    </a:lnL>
                    <a:lnR w="9525" cap="flat">
                      <a:noFill/>
                    </a:lnR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432000" y="2376000"/>
            <a:ext cx="11328120" cy="288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/>
            <a:r>
              <a:rPr sz="1400" b="1">
                <a:solidFill>
                  <a:srgbClr val="1A1A1A"/>
                </a:solidFill>
                <a:latin typeface="Yu Gothic"/>
                <a:ea typeface="Yu Gothic"/>
              </a:rPr>
              <a:t>今日のコンディション</a:t>
            </a:r>
          </a:p>
        </p:txBody>
      </p:sp>
      <p:cxnSp>
        <p:nvCxnSpPr>
          <p:cNvPr id="5" name="Connector 4"/>
          <p:cNvCxnSpPr/>
          <p:nvPr/>
        </p:nvCxnSpPr>
        <p:spPr>
          <a:xfrm>
            <a:off x="432000" y="2628000"/>
            <a:ext cx="11328120" cy="0"/>
          </a:xfrm>
          <a:prstGeom prst="line">
            <a:avLst/>
          </a:prstGeom>
          <a:ln w="12700">
            <a:solidFill>
              <a:srgbClr val="333333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432000" y="2772000"/>
            <a:ext cx="11328120" cy="216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/>
            <a:r>
              <a:rPr sz="1000" b="0">
                <a:solidFill>
                  <a:srgbClr val="8A8A8A"/>
                </a:solidFill>
                <a:latin typeface="Yu Gothic"/>
                <a:ea typeface="Yu Gothic"/>
              </a:rPr>
              <a:t>数字は本人が選ぶ。理由を聞くきっかけ用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32000" y="3024000"/>
            <a:ext cx="11328120" cy="288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/>
            <a:r>
              <a:rPr sz="1300" b="0">
                <a:solidFill>
                  <a:srgbClr val="1A1A1A"/>
                </a:solidFill>
                <a:latin typeface="Yu Gothic"/>
                <a:ea typeface="Yu Gothic"/>
              </a:rPr>
              <a:t>□ 1   □ 2   □ 3   □ 4   □ 5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32000" y="6498000"/>
            <a:ext cx="11328120" cy="216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/>
            <a:r>
              <a:rPr sz="800" b="0">
                <a:solidFill>
                  <a:srgbClr val="8A8A8A"/>
                </a:solidFill>
                <a:latin typeface="Yu Gothic"/>
                <a:ea typeface="Yu Gothic"/>
              </a:rPr>
              <a:t>memolith.me の1on1記録テンプレート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432000" y="360000"/>
            <a:ext cx="11328120" cy="324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/>
            <a:r>
              <a:rPr sz="1400" b="1">
                <a:solidFill>
                  <a:srgbClr val="1A1A1A"/>
                </a:solidFill>
                <a:latin typeface="Yu Gothic"/>
                <a:ea typeface="Yu Gothic"/>
              </a:rPr>
              <a:t>前回アクションの振り返り</a:t>
            </a:r>
          </a:p>
        </p:txBody>
      </p:sp>
      <p:cxnSp>
        <p:nvCxnSpPr>
          <p:cNvPr id="3" name="Connector 2"/>
          <p:cNvCxnSpPr/>
          <p:nvPr/>
        </p:nvCxnSpPr>
        <p:spPr>
          <a:xfrm>
            <a:off x="432000" y="648000"/>
            <a:ext cx="11328120" cy="0"/>
          </a:xfrm>
          <a:prstGeom prst="line">
            <a:avLst/>
          </a:prstGeom>
          <a:ln w="12700">
            <a:solidFill>
              <a:srgbClr val="333333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432000" y="792000"/>
          <a:ext cx="11304000" cy="187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680000"/>
                <a:gridCol w="3420000"/>
                <a:gridCol w="3204000"/>
              </a:tblGrid>
              <a:tr h="468000"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>前回のアクション</a:t>
                      </a:r>
                    </a:p>
                  </a:txBody>
                  <a:tcPr marL="72000" marR="72000" marT="36000" marB="36000" anchor="t">
                    <a:lnB w="9525" cap="flat">
                      <a:solidFill>
                        <a:srgbClr val="333333"/>
                      </a:solidFill>
                    </a:lnB>
                    <a:lnT w="9525" cap="flat">
                      <a:solidFill>
                        <a:srgbClr val="333333"/>
                      </a:solidFill>
                    </a:lnT>
                    <a:lnL w="9525" cap="flat">
                      <a:noFill/>
                    </a:lnL>
                    <a:lnR w="9525" cap="flat">
                      <a:noFill/>
                    </a:lnR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>状況(できた・途中・未着手)</a:t>
                      </a:r>
                    </a:p>
                  </a:txBody>
                  <a:tcPr marL="72000" marR="72000" marT="36000" marB="36000" anchor="t">
                    <a:lnB w="9525" cap="flat">
                      <a:solidFill>
                        <a:srgbClr val="333333"/>
                      </a:solidFill>
                    </a:lnB>
                    <a:lnT w="9525" cap="flat">
                      <a:solidFill>
                        <a:srgbClr val="333333"/>
                      </a:solidFill>
                    </a:lnT>
                    <a:lnL w="9525" cap="flat">
                      <a:noFill/>
                    </a:lnL>
                    <a:lnR w="9525" cap="flat">
                      <a:noFill/>
                    </a:lnR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>ひとこと</a:t>
                      </a:r>
                    </a:p>
                  </a:txBody>
                  <a:tcPr marL="72000" marR="72000" marT="36000" marB="36000" anchor="t">
                    <a:lnB w="9525" cap="flat">
                      <a:solidFill>
                        <a:srgbClr val="333333"/>
                      </a:solidFill>
                    </a:lnB>
                    <a:lnT w="9525" cap="flat">
                      <a:solidFill>
                        <a:srgbClr val="333333"/>
                      </a:solidFill>
                    </a:lnT>
                    <a:lnL w="9525" cap="flat">
                      <a:noFill/>
                    </a:lnL>
                    <a:lnR w="9525" cap="flat">
                      <a:noFill/>
                    </a:lnR>
                    <a:solidFill>
                      <a:srgbClr val="FFFFFF"/>
                    </a:solidFill>
                  </a:tcPr>
                </a:tc>
              </a:tr>
              <a:tr h="468000"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B w="9525" cap="flat">
                      <a:solidFill>
                        <a:srgbClr val="333333"/>
                      </a:solidFill>
                    </a:lnB>
                    <a:lnT w="9525" cap="flat">
                      <a:solidFill>
                        <a:srgbClr val="333333"/>
                      </a:solidFill>
                    </a:lnT>
                    <a:lnL w="9525" cap="flat">
                      <a:noFill/>
                    </a:lnL>
                    <a:lnR w="9525" cap="flat">
                      <a:noFill/>
                    </a:lnR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B w="9525" cap="flat">
                      <a:solidFill>
                        <a:srgbClr val="333333"/>
                      </a:solidFill>
                    </a:lnB>
                    <a:lnT w="9525" cap="flat">
                      <a:solidFill>
                        <a:srgbClr val="333333"/>
                      </a:solidFill>
                    </a:lnT>
                    <a:lnL w="9525" cap="flat">
                      <a:noFill/>
                    </a:lnL>
                    <a:lnR w="9525" cap="flat">
                      <a:noFill/>
                    </a:lnR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B w="9525" cap="flat">
                      <a:solidFill>
                        <a:srgbClr val="333333"/>
                      </a:solidFill>
                    </a:lnB>
                    <a:lnT w="9525" cap="flat">
                      <a:solidFill>
                        <a:srgbClr val="333333"/>
                      </a:solidFill>
                    </a:lnT>
                    <a:lnL w="9525" cap="flat">
                      <a:noFill/>
                    </a:lnL>
                    <a:lnR w="9525" cap="flat">
                      <a:noFill/>
                    </a:lnR>
                    <a:solidFill>
                      <a:srgbClr val="FFFFFF"/>
                    </a:solidFill>
                  </a:tcPr>
                </a:tc>
              </a:tr>
              <a:tr h="468000"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B w="9525" cap="flat">
                      <a:solidFill>
                        <a:srgbClr val="333333"/>
                      </a:solidFill>
                    </a:lnB>
                    <a:lnT w="9525" cap="flat">
                      <a:solidFill>
                        <a:srgbClr val="333333"/>
                      </a:solidFill>
                    </a:lnT>
                    <a:lnL w="9525" cap="flat">
                      <a:noFill/>
                    </a:lnL>
                    <a:lnR w="9525" cap="flat">
                      <a:noFill/>
                    </a:lnR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B w="9525" cap="flat">
                      <a:solidFill>
                        <a:srgbClr val="333333"/>
                      </a:solidFill>
                    </a:lnB>
                    <a:lnT w="9525" cap="flat">
                      <a:solidFill>
                        <a:srgbClr val="333333"/>
                      </a:solidFill>
                    </a:lnT>
                    <a:lnL w="9525" cap="flat">
                      <a:noFill/>
                    </a:lnL>
                    <a:lnR w="9525" cap="flat">
                      <a:noFill/>
                    </a:lnR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B w="9525" cap="flat">
                      <a:solidFill>
                        <a:srgbClr val="333333"/>
                      </a:solidFill>
                    </a:lnB>
                    <a:lnT w="9525" cap="flat">
                      <a:solidFill>
                        <a:srgbClr val="333333"/>
                      </a:solidFill>
                    </a:lnT>
                    <a:lnL w="9525" cap="flat">
                      <a:noFill/>
                    </a:lnL>
                    <a:lnR w="9525" cap="flat">
                      <a:noFill/>
                    </a:lnR>
                    <a:solidFill>
                      <a:srgbClr val="FFFFFF"/>
                    </a:solidFill>
                  </a:tcPr>
                </a:tc>
              </a:tr>
              <a:tr h="468000"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B w="9525" cap="flat">
                      <a:solidFill>
                        <a:srgbClr val="333333"/>
                      </a:solidFill>
                    </a:lnB>
                    <a:lnT w="9525" cap="flat">
                      <a:solidFill>
                        <a:srgbClr val="333333"/>
                      </a:solidFill>
                    </a:lnT>
                    <a:lnL w="9525" cap="flat">
                      <a:noFill/>
                    </a:lnL>
                    <a:lnR w="9525" cap="flat">
                      <a:noFill/>
                    </a:lnR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B w="9525" cap="flat">
                      <a:solidFill>
                        <a:srgbClr val="333333"/>
                      </a:solidFill>
                    </a:lnB>
                    <a:lnT w="9525" cap="flat">
                      <a:solidFill>
                        <a:srgbClr val="333333"/>
                      </a:solidFill>
                    </a:lnT>
                    <a:lnL w="9525" cap="flat">
                      <a:noFill/>
                    </a:lnL>
                    <a:lnR w="9525" cap="flat">
                      <a:noFill/>
                    </a:lnR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B w="9525" cap="flat">
                      <a:solidFill>
                        <a:srgbClr val="333333"/>
                      </a:solidFill>
                    </a:lnB>
                    <a:lnT w="9525" cap="flat">
                      <a:solidFill>
                        <a:srgbClr val="333333"/>
                      </a:solidFill>
                    </a:lnT>
                    <a:lnL w="9525" cap="flat">
                      <a:noFill/>
                    </a:lnL>
                    <a:lnR w="9525" cap="flat">
                      <a:noFill/>
                    </a:lnR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432000" y="6498000"/>
            <a:ext cx="11328120" cy="216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/>
            <a:r>
              <a:rPr sz="800" b="0">
                <a:solidFill>
                  <a:srgbClr val="8A8A8A"/>
                </a:solidFill>
                <a:latin typeface="Yu Gothic"/>
                <a:ea typeface="Yu Gothic"/>
              </a:rPr>
              <a:t>memolith.me の1on1記録テンプレート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432000" y="360000"/>
            <a:ext cx="11328120" cy="324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/>
            <a:r>
              <a:rPr sz="1400" b="1">
                <a:solidFill>
                  <a:srgbClr val="1A1A1A"/>
                </a:solidFill>
                <a:latin typeface="Yu Gothic"/>
                <a:ea typeface="Yu Gothic"/>
              </a:rPr>
              <a:t>今日話したいこと</a:t>
            </a:r>
          </a:p>
        </p:txBody>
      </p:sp>
      <p:cxnSp>
        <p:nvCxnSpPr>
          <p:cNvPr id="3" name="Connector 2"/>
          <p:cNvCxnSpPr/>
          <p:nvPr/>
        </p:nvCxnSpPr>
        <p:spPr>
          <a:xfrm>
            <a:off x="432000" y="648000"/>
            <a:ext cx="11328120" cy="0"/>
          </a:xfrm>
          <a:prstGeom prst="line">
            <a:avLst/>
          </a:prstGeom>
          <a:ln w="12700">
            <a:solidFill>
              <a:srgbClr val="333333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/>
        </p:nvSpPr>
        <p:spPr>
          <a:xfrm>
            <a:off x="432000" y="792000"/>
            <a:ext cx="11328120" cy="252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/>
            <a:r>
              <a:rPr sz="1000" b="0">
                <a:solidFill>
                  <a:srgbClr val="8A8A8A"/>
                </a:solidFill>
                <a:latin typeface="Yu Gothic"/>
                <a:ea typeface="Yu Gothic"/>
              </a:rPr>
              <a:t>メンバーから: 事前に書いておくと1on1が短く濃くなる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32000" y="1080000"/>
            <a:ext cx="11328120" cy="432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/>
        </p:txBody>
      </p:sp>
      <p:cxnSp>
        <p:nvCxnSpPr>
          <p:cNvPr id="6" name="Connector 5"/>
          <p:cNvCxnSpPr/>
          <p:nvPr/>
        </p:nvCxnSpPr>
        <p:spPr>
          <a:xfrm>
            <a:off x="432000" y="1512000"/>
            <a:ext cx="11328120" cy="0"/>
          </a:xfrm>
          <a:prstGeom prst="line">
            <a:avLst/>
          </a:prstGeom>
          <a:ln w="9525">
            <a:solidFill>
              <a:srgbClr val="333333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432000" y="1512000"/>
            <a:ext cx="11328120" cy="432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/>
        </p:txBody>
      </p:sp>
      <p:cxnSp>
        <p:nvCxnSpPr>
          <p:cNvPr id="8" name="Connector 7"/>
          <p:cNvCxnSpPr/>
          <p:nvPr/>
        </p:nvCxnSpPr>
        <p:spPr>
          <a:xfrm>
            <a:off x="432000" y="1944000"/>
            <a:ext cx="11328120" cy="0"/>
          </a:xfrm>
          <a:prstGeom prst="line">
            <a:avLst/>
          </a:prstGeom>
          <a:ln w="9525">
            <a:solidFill>
              <a:srgbClr val="333333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432000" y="2016000"/>
            <a:ext cx="11328120" cy="252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/>
            <a:r>
              <a:rPr sz="1000" b="0">
                <a:solidFill>
                  <a:srgbClr val="8A8A8A"/>
                </a:solidFill>
                <a:latin typeface="Yu Gothic"/>
                <a:ea typeface="Yu Gothic"/>
              </a:rPr>
              <a:t>マネージャーから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432000" y="2304000"/>
            <a:ext cx="11328120" cy="432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/>
        </p:txBody>
      </p:sp>
      <p:cxnSp>
        <p:nvCxnSpPr>
          <p:cNvPr id="11" name="Connector 10"/>
          <p:cNvCxnSpPr/>
          <p:nvPr/>
        </p:nvCxnSpPr>
        <p:spPr>
          <a:xfrm>
            <a:off x="432000" y="2736000"/>
            <a:ext cx="11328120" cy="0"/>
          </a:xfrm>
          <a:prstGeom prst="line">
            <a:avLst/>
          </a:prstGeom>
          <a:ln w="9525">
            <a:solidFill>
              <a:srgbClr val="333333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432000" y="2736000"/>
            <a:ext cx="11328120" cy="432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/>
        </p:txBody>
      </p:sp>
      <p:cxnSp>
        <p:nvCxnSpPr>
          <p:cNvPr id="13" name="Connector 12"/>
          <p:cNvCxnSpPr/>
          <p:nvPr/>
        </p:nvCxnSpPr>
        <p:spPr>
          <a:xfrm>
            <a:off x="432000" y="3168000"/>
            <a:ext cx="11328120" cy="0"/>
          </a:xfrm>
          <a:prstGeom prst="line">
            <a:avLst/>
          </a:prstGeom>
          <a:ln w="9525">
            <a:solidFill>
              <a:srgbClr val="333333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432000" y="6498000"/>
            <a:ext cx="11328120" cy="216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/>
            <a:r>
              <a:rPr sz="800" b="0">
                <a:solidFill>
                  <a:srgbClr val="8A8A8A"/>
                </a:solidFill>
                <a:latin typeface="Yu Gothic"/>
                <a:ea typeface="Yu Gothic"/>
              </a:rPr>
              <a:t>memolith.me の1on1記録テンプレート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432000" y="360000"/>
            <a:ext cx="11328120" cy="324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/>
            <a:r>
              <a:rPr sz="1400" b="1">
                <a:solidFill>
                  <a:srgbClr val="1A1A1A"/>
                </a:solidFill>
                <a:latin typeface="Yu Gothic"/>
                <a:ea typeface="Yu Gothic"/>
              </a:rPr>
              <a:t>話した内容の要点</a:t>
            </a:r>
          </a:p>
        </p:txBody>
      </p:sp>
      <p:cxnSp>
        <p:nvCxnSpPr>
          <p:cNvPr id="3" name="Connector 2"/>
          <p:cNvCxnSpPr/>
          <p:nvPr/>
        </p:nvCxnSpPr>
        <p:spPr>
          <a:xfrm>
            <a:off x="432000" y="648000"/>
            <a:ext cx="11328120" cy="0"/>
          </a:xfrm>
          <a:prstGeom prst="line">
            <a:avLst/>
          </a:prstGeom>
          <a:ln w="12700">
            <a:solidFill>
              <a:srgbClr val="333333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/>
        </p:nvSpPr>
        <p:spPr>
          <a:xfrm>
            <a:off x="432000" y="792000"/>
            <a:ext cx="11328120" cy="216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/>
            <a:r>
              <a:rPr sz="1000" b="0">
                <a:solidFill>
                  <a:srgbClr val="8A8A8A"/>
                </a:solidFill>
                <a:latin typeface="Yu Gothic"/>
                <a:ea typeface="Yu Gothic"/>
              </a:rPr>
              <a:t>評価ではなく事実と本人の言葉を残す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32000" y="1044000"/>
            <a:ext cx="11328120" cy="468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/>
        </p:txBody>
      </p:sp>
      <p:cxnSp>
        <p:nvCxnSpPr>
          <p:cNvPr id="6" name="Connector 5"/>
          <p:cNvCxnSpPr/>
          <p:nvPr/>
        </p:nvCxnSpPr>
        <p:spPr>
          <a:xfrm>
            <a:off x="432000" y="1512000"/>
            <a:ext cx="11328120" cy="0"/>
          </a:xfrm>
          <a:prstGeom prst="line">
            <a:avLst/>
          </a:prstGeom>
          <a:ln w="9525">
            <a:solidFill>
              <a:srgbClr val="333333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432000" y="1512000"/>
            <a:ext cx="11328120" cy="468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/>
        </p:txBody>
      </p:sp>
      <p:cxnSp>
        <p:nvCxnSpPr>
          <p:cNvPr id="8" name="Connector 7"/>
          <p:cNvCxnSpPr/>
          <p:nvPr/>
        </p:nvCxnSpPr>
        <p:spPr>
          <a:xfrm>
            <a:off x="432000" y="1980000"/>
            <a:ext cx="11328120" cy="0"/>
          </a:xfrm>
          <a:prstGeom prst="line">
            <a:avLst/>
          </a:prstGeom>
          <a:ln w="9525">
            <a:solidFill>
              <a:srgbClr val="333333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432000" y="1980000"/>
            <a:ext cx="11328120" cy="468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/>
        </p:txBody>
      </p:sp>
      <p:cxnSp>
        <p:nvCxnSpPr>
          <p:cNvPr id="10" name="Connector 9"/>
          <p:cNvCxnSpPr/>
          <p:nvPr/>
        </p:nvCxnSpPr>
        <p:spPr>
          <a:xfrm>
            <a:off x="432000" y="2448000"/>
            <a:ext cx="11328120" cy="0"/>
          </a:xfrm>
          <a:prstGeom prst="line">
            <a:avLst/>
          </a:prstGeom>
          <a:ln w="9525">
            <a:solidFill>
              <a:srgbClr val="333333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432000" y="2448000"/>
            <a:ext cx="11328120" cy="468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/>
        </p:txBody>
      </p:sp>
      <p:cxnSp>
        <p:nvCxnSpPr>
          <p:cNvPr id="12" name="Connector 11"/>
          <p:cNvCxnSpPr/>
          <p:nvPr/>
        </p:nvCxnSpPr>
        <p:spPr>
          <a:xfrm>
            <a:off x="432000" y="2916000"/>
            <a:ext cx="11328120" cy="0"/>
          </a:xfrm>
          <a:prstGeom prst="line">
            <a:avLst/>
          </a:prstGeom>
          <a:ln w="9525">
            <a:solidFill>
              <a:srgbClr val="333333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432000" y="2916000"/>
            <a:ext cx="11328120" cy="468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/>
        </p:txBody>
      </p:sp>
      <p:cxnSp>
        <p:nvCxnSpPr>
          <p:cNvPr id="14" name="Connector 13"/>
          <p:cNvCxnSpPr/>
          <p:nvPr/>
        </p:nvCxnSpPr>
        <p:spPr>
          <a:xfrm>
            <a:off x="432000" y="3384000"/>
            <a:ext cx="11328120" cy="0"/>
          </a:xfrm>
          <a:prstGeom prst="line">
            <a:avLst/>
          </a:prstGeom>
          <a:ln w="9525">
            <a:solidFill>
              <a:srgbClr val="333333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432000" y="6498000"/>
            <a:ext cx="11328120" cy="216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/>
            <a:r>
              <a:rPr sz="800" b="0">
                <a:solidFill>
                  <a:srgbClr val="8A8A8A"/>
                </a:solidFill>
                <a:latin typeface="Yu Gothic"/>
                <a:ea typeface="Yu Gothic"/>
              </a:rPr>
              <a:t>memolith.me の1on1記録テンプレート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432000" y="360000"/>
            <a:ext cx="11328120" cy="324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/>
            <a:r>
              <a:rPr sz="1400" b="1">
                <a:solidFill>
                  <a:srgbClr val="1A1A1A"/>
                </a:solidFill>
                <a:latin typeface="Yu Gothic"/>
                <a:ea typeface="Yu Gothic"/>
              </a:rPr>
              <a:t>良かったこと・進捗</a:t>
            </a:r>
          </a:p>
        </p:txBody>
      </p:sp>
      <p:cxnSp>
        <p:nvCxnSpPr>
          <p:cNvPr id="3" name="Connector 2"/>
          <p:cNvCxnSpPr/>
          <p:nvPr/>
        </p:nvCxnSpPr>
        <p:spPr>
          <a:xfrm>
            <a:off x="432000" y="648000"/>
            <a:ext cx="11328120" cy="0"/>
          </a:xfrm>
          <a:prstGeom prst="line">
            <a:avLst/>
          </a:prstGeom>
          <a:ln w="12700">
            <a:solidFill>
              <a:srgbClr val="333333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/>
        </p:nvSpPr>
        <p:spPr>
          <a:xfrm>
            <a:off x="432000" y="792000"/>
            <a:ext cx="11328120" cy="468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/>
        </p:txBody>
      </p:sp>
      <p:cxnSp>
        <p:nvCxnSpPr>
          <p:cNvPr id="5" name="Connector 4"/>
          <p:cNvCxnSpPr/>
          <p:nvPr/>
        </p:nvCxnSpPr>
        <p:spPr>
          <a:xfrm>
            <a:off x="432000" y="1260000"/>
            <a:ext cx="11328120" cy="0"/>
          </a:xfrm>
          <a:prstGeom prst="line">
            <a:avLst/>
          </a:prstGeom>
          <a:ln w="9525">
            <a:solidFill>
              <a:srgbClr val="333333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432000" y="1260000"/>
            <a:ext cx="11328120" cy="468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/>
        </p:txBody>
      </p:sp>
      <p:cxnSp>
        <p:nvCxnSpPr>
          <p:cNvPr id="7" name="Connector 6"/>
          <p:cNvCxnSpPr/>
          <p:nvPr/>
        </p:nvCxnSpPr>
        <p:spPr>
          <a:xfrm>
            <a:off x="432000" y="1728000"/>
            <a:ext cx="11328120" cy="0"/>
          </a:xfrm>
          <a:prstGeom prst="line">
            <a:avLst/>
          </a:prstGeom>
          <a:ln w="9525">
            <a:solidFill>
              <a:srgbClr val="333333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432000" y="1728000"/>
            <a:ext cx="11328120" cy="468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/>
        </p:txBody>
      </p:sp>
      <p:cxnSp>
        <p:nvCxnSpPr>
          <p:cNvPr id="9" name="Connector 8"/>
          <p:cNvCxnSpPr/>
          <p:nvPr/>
        </p:nvCxnSpPr>
        <p:spPr>
          <a:xfrm>
            <a:off x="432000" y="2196000"/>
            <a:ext cx="11328120" cy="0"/>
          </a:xfrm>
          <a:prstGeom prst="line">
            <a:avLst/>
          </a:prstGeom>
          <a:ln w="9525">
            <a:solidFill>
              <a:srgbClr val="333333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432000" y="6498000"/>
            <a:ext cx="11328120" cy="216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/>
            <a:r>
              <a:rPr sz="800" b="0">
                <a:solidFill>
                  <a:srgbClr val="8A8A8A"/>
                </a:solidFill>
                <a:latin typeface="Yu Gothic"/>
                <a:ea typeface="Yu Gothic"/>
              </a:rPr>
              <a:t>memolith.me の1on1記録テンプレート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432000" y="360000"/>
            <a:ext cx="11328120" cy="324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/>
            <a:r>
              <a:rPr sz="1400" b="1">
                <a:solidFill>
                  <a:srgbClr val="1A1A1A"/>
                </a:solidFill>
                <a:latin typeface="Yu Gothic"/>
                <a:ea typeface="Yu Gothic"/>
              </a:rPr>
              <a:t>課題・困っていること</a:t>
            </a:r>
          </a:p>
        </p:txBody>
      </p:sp>
      <p:cxnSp>
        <p:nvCxnSpPr>
          <p:cNvPr id="3" name="Connector 2"/>
          <p:cNvCxnSpPr/>
          <p:nvPr/>
        </p:nvCxnSpPr>
        <p:spPr>
          <a:xfrm>
            <a:off x="432000" y="648000"/>
            <a:ext cx="11328120" cy="0"/>
          </a:xfrm>
          <a:prstGeom prst="line">
            <a:avLst/>
          </a:prstGeom>
          <a:ln w="12700">
            <a:solidFill>
              <a:srgbClr val="333333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/>
        </p:nvSpPr>
        <p:spPr>
          <a:xfrm>
            <a:off x="432000" y="792000"/>
            <a:ext cx="11328120" cy="468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/>
        </p:txBody>
      </p:sp>
      <p:cxnSp>
        <p:nvCxnSpPr>
          <p:cNvPr id="5" name="Connector 4"/>
          <p:cNvCxnSpPr/>
          <p:nvPr/>
        </p:nvCxnSpPr>
        <p:spPr>
          <a:xfrm>
            <a:off x="432000" y="1260000"/>
            <a:ext cx="11328120" cy="0"/>
          </a:xfrm>
          <a:prstGeom prst="line">
            <a:avLst/>
          </a:prstGeom>
          <a:ln w="9525">
            <a:solidFill>
              <a:srgbClr val="333333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432000" y="1260000"/>
            <a:ext cx="11328120" cy="468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/>
        </p:txBody>
      </p:sp>
      <p:cxnSp>
        <p:nvCxnSpPr>
          <p:cNvPr id="7" name="Connector 6"/>
          <p:cNvCxnSpPr/>
          <p:nvPr/>
        </p:nvCxnSpPr>
        <p:spPr>
          <a:xfrm>
            <a:off x="432000" y="1728000"/>
            <a:ext cx="11328120" cy="0"/>
          </a:xfrm>
          <a:prstGeom prst="line">
            <a:avLst/>
          </a:prstGeom>
          <a:ln w="9525">
            <a:solidFill>
              <a:srgbClr val="333333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432000" y="1728000"/>
            <a:ext cx="11328120" cy="468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/>
        </p:txBody>
      </p:sp>
      <p:cxnSp>
        <p:nvCxnSpPr>
          <p:cNvPr id="9" name="Connector 8"/>
          <p:cNvCxnSpPr/>
          <p:nvPr/>
        </p:nvCxnSpPr>
        <p:spPr>
          <a:xfrm>
            <a:off x="432000" y="2196000"/>
            <a:ext cx="11328120" cy="0"/>
          </a:xfrm>
          <a:prstGeom prst="line">
            <a:avLst/>
          </a:prstGeom>
          <a:ln w="9525">
            <a:solidFill>
              <a:srgbClr val="333333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432000" y="6498000"/>
            <a:ext cx="11328120" cy="216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/>
            <a:r>
              <a:rPr sz="800" b="0">
                <a:solidFill>
                  <a:srgbClr val="8A8A8A"/>
                </a:solidFill>
                <a:latin typeface="Yu Gothic"/>
                <a:ea typeface="Yu Gothic"/>
              </a:rPr>
              <a:t>memolith.me の1on1記録テンプレート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432000" y="360000"/>
            <a:ext cx="11328120" cy="324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/>
            <a:r>
              <a:rPr sz="1400" b="1">
                <a:solidFill>
                  <a:srgbClr val="1A1A1A"/>
                </a:solidFill>
                <a:latin typeface="Yu Gothic"/>
                <a:ea typeface="Yu Gothic"/>
              </a:rPr>
              <a:t>依頼・サポートしてほしいこと</a:t>
            </a:r>
          </a:p>
        </p:txBody>
      </p:sp>
      <p:cxnSp>
        <p:nvCxnSpPr>
          <p:cNvPr id="3" name="Connector 2"/>
          <p:cNvCxnSpPr/>
          <p:nvPr/>
        </p:nvCxnSpPr>
        <p:spPr>
          <a:xfrm>
            <a:off x="432000" y="648000"/>
            <a:ext cx="11328120" cy="0"/>
          </a:xfrm>
          <a:prstGeom prst="line">
            <a:avLst/>
          </a:prstGeom>
          <a:ln w="12700">
            <a:solidFill>
              <a:srgbClr val="333333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/>
        </p:nvSpPr>
        <p:spPr>
          <a:xfrm>
            <a:off x="432000" y="792000"/>
            <a:ext cx="11328120" cy="216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/>
            <a:r>
              <a:rPr sz="1000" b="0">
                <a:solidFill>
                  <a:srgbClr val="8A8A8A"/>
                </a:solidFill>
                <a:latin typeface="Yu Gothic"/>
                <a:ea typeface="Yu Gothic"/>
              </a:rPr>
              <a:t>マネージャー側の宿題になる欄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32000" y="1044000"/>
            <a:ext cx="11328120" cy="468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/>
        </p:txBody>
      </p:sp>
      <p:cxnSp>
        <p:nvCxnSpPr>
          <p:cNvPr id="6" name="Connector 5"/>
          <p:cNvCxnSpPr/>
          <p:nvPr/>
        </p:nvCxnSpPr>
        <p:spPr>
          <a:xfrm>
            <a:off x="432000" y="1512000"/>
            <a:ext cx="11328120" cy="0"/>
          </a:xfrm>
          <a:prstGeom prst="line">
            <a:avLst/>
          </a:prstGeom>
          <a:ln w="9525">
            <a:solidFill>
              <a:srgbClr val="333333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432000" y="1512000"/>
            <a:ext cx="11328120" cy="468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/>
        </p:txBody>
      </p:sp>
      <p:cxnSp>
        <p:nvCxnSpPr>
          <p:cNvPr id="8" name="Connector 7"/>
          <p:cNvCxnSpPr/>
          <p:nvPr/>
        </p:nvCxnSpPr>
        <p:spPr>
          <a:xfrm>
            <a:off x="432000" y="1980000"/>
            <a:ext cx="11328120" cy="0"/>
          </a:xfrm>
          <a:prstGeom prst="line">
            <a:avLst/>
          </a:prstGeom>
          <a:ln w="9525">
            <a:solidFill>
              <a:srgbClr val="333333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432000" y="1980000"/>
            <a:ext cx="11328120" cy="468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/>
        </p:txBody>
      </p:sp>
      <p:cxnSp>
        <p:nvCxnSpPr>
          <p:cNvPr id="10" name="Connector 9"/>
          <p:cNvCxnSpPr/>
          <p:nvPr/>
        </p:nvCxnSpPr>
        <p:spPr>
          <a:xfrm>
            <a:off x="432000" y="2448000"/>
            <a:ext cx="11328120" cy="0"/>
          </a:xfrm>
          <a:prstGeom prst="line">
            <a:avLst/>
          </a:prstGeom>
          <a:ln w="9525">
            <a:solidFill>
              <a:srgbClr val="333333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432000" y="6498000"/>
            <a:ext cx="11328120" cy="216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/>
            <a:r>
              <a:rPr sz="800" b="0">
                <a:solidFill>
                  <a:srgbClr val="8A8A8A"/>
                </a:solidFill>
                <a:latin typeface="Yu Gothic"/>
                <a:ea typeface="Yu Gothic"/>
              </a:rPr>
              <a:t>memolith.me の1on1記録テンプレート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432000" y="360000"/>
            <a:ext cx="11328120" cy="324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/>
            <a:r>
              <a:rPr sz="1400" b="1">
                <a:solidFill>
                  <a:srgbClr val="1A1A1A"/>
                </a:solidFill>
                <a:latin typeface="Yu Gothic"/>
                <a:ea typeface="Yu Gothic"/>
              </a:rPr>
              <a:t>次回までのアクション</a:t>
            </a:r>
          </a:p>
        </p:txBody>
      </p:sp>
      <p:cxnSp>
        <p:nvCxnSpPr>
          <p:cNvPr id="3" name="Connector 2"/>
          <p:cNvCxnSpPr/>
          <p:nvPr/>
        </p:nvCxnSpPr>
        <p:spPr>
          <a:xfrm>
            <a:off x="432000" y="648000"/>
            <a:ext cx="11328120" cy="0"/>
          </a:xfrm>
          <a:prstGeom prst="line">
            <a:avLst/>
          </a:prstGeom>
          <a:ln w="12700">
            <a:solidFill>
              <a:srgbClr val="333333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432000" y="792000"/>
          <a:ext cx="11304000" cy="1980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760000"/>
                <a:gridCol w="2808000"/>
                <a:gridCol w="2736000"/>
              </a:tblGrid>
              <a:tr h="396000"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>内容</a:t>
                      </a:r>
                    </a:p>
                  </a:txBody>
                  <a:tcPr marL="72000" marR="72000" marT="36000" marB="36000" anchor="t">
                    <a:lnB w="9525" cap="flat">
                      <a:solidFill>
                        <a:srgbClr val="333333"/>
                      </a:solidFill>
                    </a:lnB>
                    <a:lnT w="9525" cap="flat">
                      <a:solidFill>
                        <a:srgbClr val="333333"/>
                      </a:solidFill>
                    </a:lnT>
                    <a:lnL w="9525" cap="flat">
                      <a:noFill/>
                    </a:lnL>
                    <a:lnR w="9525" cap="flat">
                      <a:noFill/>
                    </a:lnR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>担当(本人・上司)</a:t>
                      </a:r>
                    </a:p>
                  </a:txBody>
                  <a:tcPr marL="72000" marR="72000" marT="36000" marB="36000" anchor="t">
                    <a:lnB w="9525" cap="flat">
                      <a:solidFill>
                        <a:srgbClr val="333333"/>
                      </a:solidFill>
                    </a:lnB>
                    <a:lnT w="9525" cap="flat">
                      <a:solidFill>
                        <a:srgbClr val="333333"/>
                      </a:solidFill>
                    </a:lnT>
                    <a:lnL w="9525" cap="flat">
                      <a:noFill/>
                    </a:lnL>
                    <a:lnR w="9525" cap="flat">
                      <a:noFill/>
                    </a:lnR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>期限</a:t>
                      </a:r>
                    </a:p>
                  </a:txBody>
                  <a:tcPr marL="72000" marR="72000" marT="36000" marB="36000" anchor="t">
                    <a:lnB w="9525" cap="flat">
                      <a:solidFill>
                        <a:srgbClr val="333333"/>
                      </a:solidFill>
                    </a:lnB>
                    <a:lnT w="9525" cap="flat">
                      <a:solidFill>
                        <a:srgbClr val="333333"/>
                      </a:solidFill>
                    </a:lnT>
                    <a:lnL w="9525" cap="flat">
                      <a:noFill/>
                    </a:lnL>
                    <a:lnR w="9525" cap="flat">
                      <a:noFill/>
                    </a:lnR>
                    <a:solidFill>
                      <a:srgbClr val="FFFFFF"/>
                    </a:solidFill>
                  </a:tcPr>
                </a:tc>
              </a:tr>
              <a:tr h="396000"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B w="9525" cap="flat">
                      <a:solidFill>
                        <a:srgbClr val="333333"/>
                      </a:solidFill>
                    </a:lnB>
                    <a:lnT w="9525" cap="flat">
                      <a:solidFill>
                        <a:srgbClr val="333333"/>
                      </a:solidFill>
                    </a:lnT>
                    <a:lnL w="9525" cap="flat">
                      <a:noFill/>
                    </a:lnL>
                    <a:lnR w="9525" cap="flat">
                      <a:noFill/>
                    </a:lnR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B w="9525" cap="flat">
                      <a:solidFill>
                        <a:srgbClr val="333333"/>
                      </a:solidFill>
                    </a:lnB>
                    <a:lnT w="9525" cap="flat">
                      <a:solidFill>
                        <a:srgbClr val="333333"/>
                      </a:solidFill>
                    </a:lnT>
                    <a:lnL w="9525" cap="flat">
                      <a:noFill/>
                    </a:lnL>
                    <a:lnR w="9525" cap="flat">
                      <a:noFill/>
                    </a:lnR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B w="9525" cap="flat">
                      <a:solidFill>
                        <a:srgbClr val="333333"/>
                      </a:solidFill>
                    </a:lnB>
                    <a:lnT w="9525" cap="flat">
                      <a:solidFill>
                        <a:srgbClr val="333333"/>
                      </a:solidFill>
                    </a:lnT>
                    <a:lnL w="9525" cap="flat">
                      <a:noFill/>
                    </a:lnL>
                    <a:lnR w="9525" cap="flat">
                      <a:noFill/>
                    </a:lnR>
                    <a:solidFill>
                      <a:srgbClr val="FFFFFF"/>
                    </a:solidFill>
                  </a:tcPr>
                </a:tc>
              </a:tr>
              <a:tr h="396000"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B w="9525" cap="flat">
                      <a:solidFill>
                        <a:srgbClr val="333333"/>
                      </a:solidFill>
                    </a:lnB>
                    <a:lnT w="9525" cap="flat">
                      <a:solidFill>
                        <a:srgbClr val="333333"/>
                      </a:solidFill>
                    </a:lnT>
                    <a:lnL w="9525" cap="flat">
                      <a:noFill/>
                    </a:lnL>
                    <a:lnR w="9525" cap="flat">
                      <a:noFill/>
                    </a:lnR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B w="9525" cap="flat">
                      <a:solidFill>
                        <a:srgbClr val="333333"/>
                      </a:solidFill>
                    </a:lnB>
                    <a:lnT w="9525" cap="flat">
                      <a:solidFill>
                        <a:srgbClr val="333333"/>
                      </a:solidFill>
                    </a:lnT>
                    <a:lnL w="9525" cap="flat">
                      <a:noFill/>
                    </a:lnL>
                    <a:lnR w="9525" cap="flat">
                      <a:noFill/>
                    </a:lnR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B w="9525" cap="flat">
                      <a:solidFill>
                        <a:srgbClr val="333333"/>
                      </a:solidFill>
                    </a:lnB>
                    <a:lnT w="9525" cap="flat">
                      <a:solidFill>
                        <a:srgbClr val="333333"/>
                      </a:solidFill>
                    </a:lnT>
                    <a:lnL w="9525" cap="flat">
                      <a:noFill/>
                    </a:lnL>
                    <a:lnR w="9525" cap="flat">
                      <a:noFill/>
                    </a:lnR>
                    <a:solidFill>
                      <a:srgbClr val="FFFFFF"/>
                    </a:solidFill>
                  </a:tcPr>
                </a:tc>
              </a:tr>
              <a:tr h="396000"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B w="9525" cap="flat">
                      <a:solidFill>
                        <a:srgbClr val="333333"/>
                      </a:solidFill>
                    </a:lnB>
                    <a:lnT w="9525" cap="flat">
                      <a:solidFill>
                        <a:srgbClr val="333333"/>
                      </a:solidFill>
                    </a:lnT>
                    <a:lnL w="9525" cap="flat">
                      <a:noFill/>
                    </a:lnL>
                    <a:lnR w="9525" cap="flat">
                      <a:noFill/>
                    </a:lnR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B w="9525" cap="flat">
                      <a:solidFill>
                        <a:srgbClr val="333333"/>
                      </a:solidFill>
                    </a:lnB>
                    <a:lnT w="9525" cap="flat">
                      <a:solidFill>
                        <a:srgbClr val="333333"/>
                      </a:solidFill>
                    </a:lnT>
                    <a:lnL w="9525" cap="flat">
                      <a:noFill/>
                    </a:lnL>
                    <a:lnR w="9525" cap="flat">
                      <a:noFill/>
                    </a:lnR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B w="9525" cap="flat">
                      <a:solidFill>
                        <a:srgbClr val="333333"/>
                      </a:solidFill>
                    </a:lnB>
                    <a:lnT w="9525" cap="flat">
                      <a:solidFill>
                        <a:srgbClr val="333333"/>
                      </a:solidFill>
                    </a:lnT>
                    <a:lnL w="9525" cap="flat">
                      <a:noFill/>
                    </a:lnL>
                    <a:lnR w="9525" cap="flat">
                      <a:noFill/>
                    </a:lnR>
                    <a:solidFill>
                      <a:srgbClr val="FFFFFF"/>
                    </a:solidFill>
                  </a:tcPr>
                </a:tc>
              </a:tr>
              <a:tr h="396000"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B w="9525" cap="flat">
                      <a:solidFill>
                        <a:srgbClr val="333333"/>
                      </a:solidFill>
                    </a:lnB>
                    <a:lnT w="9525" cap="flat">
                      <a:solidFill>
                        <a:srgbClr val="333333"/>
                      </a:solidFill>
                    </a:lnT>
                    <a:lnL w="9525" cap="flat">
                      <a:noFill/>
                    </a:lnL>
                    <a:lnR w="9525" cap="flat">
                      <a:noFill/>
                    </a:lnR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B w="9525" cap="flat">
                      <a:solidFill>
                        <a:srgbClr val="333333"/>
                      </a:solidFill>
                    </a:lnB>
                    <a:lnT w="9525" cap="flat">
                      <a:solidFill>
                        <a:srgbClr val="333333"/>
                      </a:solidFill>
                    </a:lnT>
                    <a:lnL w="9525" cap="flat">
                      <a:noFill/>
                    </a:lnL>
                    <a:lnR w="9525" cap="flat">
                      <a:noFill/>
                    </a:lnR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B w="9525" cap="flat">
                      <a:solidFill>
                        <a:srgbClr val="333333"/>
                      </a:solidFill>
                    </a:lnB>
                    <a:lnT w="9525" cap="flat">
                      <a:solidFill>
                        <a:srgbClr val="333333"/>
                      </a:solidFill>
                    </a:lnT>
                    <a:lnL w="9525" cap="flat">
                      <a:noFill/>
                    </a:lnL>
                    <a:lnR w="9525" cap="flat">
                      <a:noFill/>
                    </a:lnR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432000" y="2916000"/>
            <a:ext cx="11328120" cy="288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/>
            <a:r>
              <a:rPr sz="1400" b="1">
                <a:solidFill>
                  <a:srgbClr val="1A1A1A"/>
                </a:solidFill>
                <a:latin typeface="Yu Gothic"/>
                <a:ea typeface="Yu Gothic"/>
              </a:rPr>
              <a:t>次回日程・メモ</a:t>
            </a:r>
          </a:p>
        </p:txBody>
      </p:sp>
      <p:cxnSp>
        <p:nvCxnSpPr>
          <p:cNvPr id="6" name="Connector 5"/>
          <p:cNvCxnSpPr/>
          <p:nvPr/>
        </p:nvCxnSpPr>
        <p:spPr>
          <a:xfrm>
            <a:off x="432000" y="3168000"/>
            <a:ext cx="11328120" cy="0"/>
          </a:xfrm>
          <a:prstGeom prst="line">
            <a:avLst/>
          </a:prstGeom>
          <a:ln w="12700">
            <a:solidFill>
              <a:srgbClr val="333333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aphicFrame>
        <p:nvGraphicFramePr>
          <p:cNvPr id="7" name="Table 6"/>
          <p:cNvGraphicFramePr>
            <a:graphicFrameLocks noGrp="1"/>
          </p:cNvGraphicFramePr>
          <p:nvPr/>
        </p:nvGraphicFramePr>
        <p:xfrm>
          <a:off x="432000" y="3312000"/>
          <a:ext cx="11328120" cy="720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20000"/>
                <a:gridCol w="9708120"/>
              </a:tblGrid>
              <a:tr h="360000"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>日時</a:t>
                      </a:r>
                    </a:p>
                  </a:txBody>
                  <a:tcPr marL="72000" marR="72000" marT="36000" marB="36000" anchor="t">
                    <a:lnB w="9525" cap="flat">
                      <a:solidFill>
                        <a:srgbClr val="333333"/>
                      </a:solidFill>
                    </a:lnB>
                    <a:lnT w="9525" cap="flat">
                      <a:solidFill>
                        <a:srgbClr val="333333"/>
                      </a:solidFill>
                    </a:lnT>
                    <a:lnL w="9525" cap="flat">
                      <a:noFill/>
                    </a:lnL>
                    <a:lnR w="9525" cap="flat">
                      <a:noFill/>
                    </a:lnR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900" b="0">
                          <a:solidFill>
                            <a:srgbClr val="8A8A8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B w="9525" cap="flat">
                      <a:solidFill>
                        <a:srgbClr val="333333"/>
                      </a:solidFill>
                    </a:lnB>
                    <a:lnT w="9525" cap="flat">
                      <a:solidFill>
                        <a:srgbClr val="333333"/>
                      </a:solidFill>
                    </a:lnT>
                    <a:lnL w="9525" cap="flat">
                      <a:noFill/>
                    </a:lnL>
                    <a:lnR w="9525" cap="flat">
                      <a:noFill/>
                    </a:lnR>
                    <a:solidFill>
                      <a:srgbClr val="FFFFFF"/>
                    </a:solidFill>
                  </a:tcPr>
                </a:tc>
              </a:tr>
              <a:tr h="360000"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>メモ</a:t>
                      </a:r>
                    </a:p>
                  </a:txBody>
                  <a:tcPr marL="72000" marR="72000" marT="36000" marB="36000" anchor="t">
                    <a:lnB w="9525" cap="flat">
                      <a:solidFill>
                        <a:srgbClr val="333333"/>
                      </a:solidFill>
                    </a:lnB>
                    <a:lnT w="9525" cap="flat">
                      <a:solidFill>
                        <a:srgbClr val="333333"/>
                      </a:solidFill>
                    </a:lnT>
                    <a:lnL w="9525" cap="flat">
                      <a:noFill/>
                    </a:lnL>
                    <a:lnR w="9525" cap="flat">
                      <a:noFill/>
                    </a:lnR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900" b="0">
                          <a:solidFill>
                            <a:srgbClr val="8A8A8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B w="9525" cap="flat">
                      <a:solidFill>
                        <a:srgbClr val="333333"/>
                      </a:solidFill>
                    </a:lnB>
                    <a:lnT w="9525" cap="flat">
                      <a:solidFill>
                        <a:srgbClr val="333333"/>
                      </a:solidFill>
                    </a:lnT>
                    <a:lnL w="9525" cap="flat">
                      <a:noFill/>
                    </a:lnL>
                    <a:lnR w="9525" cap="flat">
                      <a:noFill/>
                    </a:lnR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432000" y="6498000"/>
            <a:ext cx="11328120" cy="216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/>
            <a:r>
              <a:rPr sz="800" b="0">
                <a:solidFill>
                  <a:srgbClr val="8A8A8A"/>
                </a:solidFill>
                <a:latin typeface="Yu Gothic"/>
                <a:ea typeface="Yu Gothic"/>
              </a:rPr>
              <a:t>memolith.me の1on1記録テンプレート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>
  <Application>memolith.me</Applicat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1on1記録テンプレート(シンプル)</dc:title>
  <dc:subject>memolith.me が配布する無料テンプレート</dc:subject>
  <dc:creator>memolith.me</dc:creator>
  <cp:keywords/>
  <dc:description/>
  <cp:lastModifiedBy>memolith.me</cp:lastModifiedBy>
  <cp:revision>1</cp:revision>
  <dcterms:created xsi:type="dcterms:W3CDTF">2026-09-01T00:00:00Z</dcterms:created>
  <dcterms:modified xsi:type="dcterms:W3CDTF">2026-09-01T00:00:00Z</dcterms:modified>
  <cp:category/>
</cp:coreProperties>
</file>