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212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50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2600" b="1">
                <a:solidFill>
                  <a:srgbClr val="1F6F78"/>
                </a:solidFill>
                <a:latin typeface="Yu Mincho"/>
                <a:ea typeface="Yu Mincho"/>
              </a:rPr>
              <a:t>1on1事前シート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936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E07A5F"/>
                </a:solidFill>
                <a:latin typeface="Yu Gothic"/>
                <a:ea typeface="Yu Gothic"/>
              </a:rPr>
              <a:t>■ </a:t>
            </a:r>
            <a:r>
              <a:rPr sz="1400" b="1">
                <a:solidFill>
                  <a:srgbClr val="1F6F78"/>
                </a:solidFill>
                <a:latin typeface="Yu Gothic"/>
                <a:ea typeface="Yu Gothic"/>
              </a:rPr>
              <a:t>基本情報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32000" y="1368000"/>
          <a:ext cx="11328120" cy="144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000"/>
                <a:gridCol w="8808120"/>
              </a:tblGrid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記入者(メンバー)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相手(マネージャー)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1on1の日時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記入日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>1on1の前日までに書いて共有する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7C8A94"/>
                </a:solidFill>
                <a:latin typeface="Yu Gothic"/>
                <a:ea typeface="Yu Gothic"/>
              </a:rPr>
              <a:t>memolith.me の1on1事前シートテンプレート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E07A5F"/>
                </a:solidFill>
                <a:latin typeface="Yu Gothic"/>
                <a:ea typeface="Yu Gothic"/>
              </a:rPr>
              <a:t>■ </a:t>
            </a:r>
            <a:r>
              <a:rPr sz="1400" b="1">
                <a:solidFill>
                  <a:srgbClr val="1F6F78"/>
                </a:solidFill>
                <a:latin typeface="Yu Gothic"/>
                <a:ea typeface="Yu Gothic"/>
              </a:rPr>
              <a:t>1on1のあとで(メモ)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79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7C8A94"/>
                </a:solidFill>
                <a:latin typeface="Yu Gothic"/>
                <a:ea typeface="Yu Gothic"/>
              </a:rPr>
              <a:t>話して分かったこと・次にやることを本人が書く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2000" y="1044000"/>
            <a:ext cx="11328120" cy="468000"/>
          </a:xfrm>
          <a:prstGeom prst="rect">
            <a:avLst/>
          </a:prstGeom>
          <a:solidFill>
            <a:srgbClr val="F2F8F8"/>
          </a:solidFill>
          <a:ln>
            <a:noFill/>
          </a:ln>
        </p:spPr>
        <p:txBody>
          <a:bodyPr wrap="none">
            <a:spAutoFit/>
          </a:bodyPr>
          <a:lstStyle/>
          <a:p/>
        </p:txBody>
      </p:sp>
      <p:sp>
        <p:nvSpPr>
          <p:cNvPr id="5" name="TextBox 4"/>
          <p:cNvSpPr txBox="1"/>
          <p:nvPr/>
        </p:nvSpPr>
        <p:spPr>
          <a:xfrm>
            <a:off x="432000" y="1512000"/>
            <a:ext cx="11328120" cy="468000"/>
          </a:xfrm>
          <a:prstGeom prst="rect">
            <a:avLst/>
          </a:prstGeom>
          <a:solidFill>
            <a:srgbClr val="F2F8F8"/>
          </a:solidFill>
          <a:ln>
            <a:noFill/>
          </a:ln>
        </p:spPr>
        <p:txBody>
          <a:bodyPr wrap="none">
            <a:spAutoFit/>
          </a:bodyPr>
          <a:lstStyle/>
          <a:p/>
        </p:txBody>
      </p:sp>
      <p:sp>
        <p:nvSpPr>
          <p:cNvPr id="6" name="TextBox 5"/>
          <p:cNvSpPr txBox="1"/>
          <p:nvPr/>
        </p:nvSpPr>
        <p:spPr>
          <a:xfrm>
            <a:off x="432000" y="1980000"/>
            <a:ext cx="11328120" cy="468000"/>
          </a:xfrm>
          <a:prstGeom prst="rect">
            <a:avLst/>
          </a:prstGeom>
          <a:solidFill>
            <a:srgbClr val="F2F8F8"/>
          </a:solidFill>
          <a:ln>
            <a:noFill/>
          </a:ln>
        </p:spPr>
        <p:txBody>
          <a:bodyPr wrap="none">
            <a:spAutoFit/>
          </a:bodyPr>
          <a:lstStyle/>
          <a:p/>
        </p:txBody>
      </p:sp>
      <p:sp>
        <p:nvSpPr>
          <p:cNvPr id="7" name="TextBox 6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7C8A94"/>
                </a:solidFill>
                <a:latin typeface="Yu Gothic"/>
                <a:ea typeface="Yu Gothic"/>
              </a:rPr>
              <a:t>memolith.me の1on1事前シートテンプレート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E07A5F"/>
                </a:solidFill>
                <a:latin typeface="Yu Gothic"/>
                <a:ea typeface="Yu Gothic"/>
              </a:rPr>
              <a:t>■ </a:t>
            </a:r>
            <a:r>
              <a:rPr sz="1400" b="1">
                <a:solidFill>
                  <a:srgbClr val="1F6F78"/>
                </a:solidFill>
                <a:latin typeface="Yu Gothic"/>
                <a:ea typeface="Yu Gothic"/>
              </a:rPr>
              <a:t>今の状態(仕事の充実度)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79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7C8A94"/>
                </a:solidFill>
                <a:latin typeface="Yu Gothic"/>
                <a:ea typeface="Yu Gothic"/>
              </a:rPr>
              <a:t>正解はない。話のきっかけ用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2000" y="1044000"/>
            <a:ext cx="11328120" cy="28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300" b="0">
                <a:solidFill>
                  <a:srgbClr val="24303A"/>
                </a:solidFill>
                <a:latin typeface="Yu Gothic"/>
                <a:ea typeface="Yu Gothic"/>
              </a:rPr>
              <a:t>□ とても良い   □ 良い   □ ふつう   □ 少ししんどい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2000" y="1368000"/>
            <a:ext cx="11328120" cy="28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300" b="0">
                <a:solidFill>
                  <a:srgbClr val="24303A"/>
                </a:solidFill>
                <a:latin typeface="Yu Gothic"/>
                <a:ea typeface="Yu Gothic"/>
              </a:rPr>
              <a:t>□ しんどい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2000" y="1692000"/>
            <a:ext cx="11328120" cy="25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24303A"/>
                </a:solidFill>
                <a:latin typeface="Yu Gothic"/>
                <a:ea typeface="Yu Gothic"/>
              </a:rPr>
              <a:t>そう感じる理由: ___________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7C8A94"/>
                </a:solidFill>
                <a:latin typeface="Yu Gothic"/>
                <a:ea typeface="Yu Gothic"/>
              </a:rPr>
              <a:t>memolith.me の1on1事前シートテンプレート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E07A5F"/>
                </a:solidFill>
                <a:latin typeface="Yu Gothic"/>
                <a:ea typeface="Yu Gothic"/>
              </a:rPr>
              <a:t>■ </a:t>
            </a:r>
            <a:r>
              <a:rPr sz="1400" b="1">
                <a:solidFill>
                  <a:srgbClr val="1F6F78"/>
                </a:solidFill>
                <a:latin typeface="Yu Gothic"/>
                <a:ea typeface="Yu Gothic"/>
              </a:rPr>
              <a:t>前回の1on1で決めたこと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32000" y="792000"/>
          <a:ext cx="11328119" cy="158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10935"/>
                <a:gridCol w="2265624"/>
                <a:gridCol w="3851560"/>
              </a:tblGrid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F6F78"/>
                          </a:solidFill>
                          <a:latin typeface="Yu Gothic"/>
                          <a:ea typeface="Yu Gothic"/>
                        </a:rPr>
                        <a:t>決めたこと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E3F1F2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F6F78"/>
                          </a:solidFill>
                          <a:latin typeface="Yu Gothic"/>
                          <a:ea typeface="Yu Gothic"/>
                        </a:rPr>
                        <a:t>状況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E3F1F2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F6F78"/>
                          </a:solidFill>
                          <a:latin typeface="Yu Gothic"/>
                          <a:ea typeface="Yu Gothic"/>
                        </a:rPr>
                        <a:t>補足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E3F1F2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8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>できた/途中/未着手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8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>できた/途中/未着手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8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>できた/途中/未着手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7C8A94"/>
                </a:solidFill>
                <a:latin typeface="Yu Gothic"/>
                <a:ea typeface="Yu Gothic"/>
              </a:rPr>
              <a:t>memolith.me の1on1事前シートテンプレート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E07A5F"/>
                </a:solidFill>
                <a:latin typeface="Yu Gothic"/>
                <a:ea typeface="Yu Gothic"/>
              </a:rPr>
              <a:t>■ </a:t>
            </a:r>
            <a:r>
              <a:rPr sz="1400" b="1">
                <a:solidFill>
                  <a:srgbClr val="1F6F78"/>
                </a:solidFill>
                <a:latin typeface="Yu Gothic"/>
                <a:ea typeface="Yu Gothic"/>
              </a:rPr>
              <a:t>最近うまくいっていること・進んだこと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79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7C8A94"/>
                </a:solidFill>
                <a:latin typeface="Yu Gothic"/>
                <a:ea typeface="Yu Gothic"/>
              </a:rPr>
              <a:t>小さなことでよい。自分の言葉で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2000" y="1044000"/>
            <a:ext cx="11328120" cy="468000"/>
          </a:xfrm>
          <a:prstGeom prst="rect">
            <a:avLst/>
          </a:prstGeom>
          <a:solidFill>
            <a:srgbClr val="F2F8F8"/>
          </a:solidFill>
          <a:ln>
            <a:noFill/>
          </a:ln>
        </p:spPr>
        <p:txBody>
          <a:bodyPr wrap="none">
            <a:spAutoFit/>
          </a:bodyPr>
          <a:lstStyle/>
          <a:p/>
        </p:txBody>
      </p:sp>
      <p:sp>
        <p:nvSpPr>
          <p:cNvPr id="5" name="TextBox 4"/>
          <p:cNvSpPr txBox="1"/>
          <p:nvPr/>
        </p:nvSpPr>
        <p:spPr>
          <a:xfrm>
            <a:off x="432000" y="1512000"/>
            <a:ext cx="11328120" cy="468000"/>
          </a:xfrm>
          <a:prstGeom prst="rect">
            <a:avLst/>
          </a:prstGeom>
          <a:solidFill>
            <a:srgbClr val="F2F8F8"/>
          </a:solidFill>
          <a:ln>
            <a:noFill/>
          </a:ln>
        </p:spPr>
        <p:txBody>
          <a:bodyPr wrap="none">
            <a:spAutoFit/>
          </a:bodyPr>
          <a:lstStyle/>
          <a:p/>
        </p:txBody>
      </p:sp>
      <p:sp>
        <p:nvSpPr>
          <p:cNvPr id="6" name="TextBox 5"/>
          <p:cNvSpPr txBox="1"/>
          <p:nvPr/>
        </p:nvSpPr>
        <p:spPr>
          <a:xfrm>
            <a:off x="432000" y="1980000"/>
            <a:ext cx="11328120" cy="468000"/>
          </a:xfrm>
          <a:prstGeom prst="rect">
            <a:avLst/>
          </a:prstGeom>
          <a:solidFill>
            <a:srgbClr val="F2F8F8"/>
          </a:solidFill>
          <a:ln>
            <a:noFill/>
          </a:ln>
        </p:spPr>
        <p:txBody>
          <a:bodyPr wrap="none">
            <a:spAutoFit/>
          </a:bodyPr>
          <a:lstStyle/>
          <a:p/>
        </p:txBody>
      </p:sp>
      <p:sp>
        <p:nvSpPr>
          <p:cNvPr id="7" name="TextBox 6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7C8A94"/>
                </a:solidFill>
                <a:latin typeface="Yu Gothic"/>
                <a:ea typeface="Yu Gothic"/>
              </a:rPr>
              <a:t>memolith.me の1on1事前シートテンプレート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E07A5F"/>
                </a:solidFill>
                <a:latin typeface="Yu Gothic"/>
                <a:ea typeface="Yu Gothic"/>
              </a:rPr>
              <a:t>■ </a:t>
            </a:r>
            <a:r>
              <a:rPr sz="1400" b="1">
                <a:solidFill>
                  <a:srgbClr val="1F6F78"/>
                </a:solidFill>
                <a:latin typeface="Yu Gothic"/>
                <a:ea typeface="Yu Gothic"/>
              </a:rPr>
              <a:t>困っていること・もやもやしていること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79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7C8A94"/>
                </a:solidFill>
                <a:latin typeface="Yu Gothic"/>
                <a:ea typeface="Yu Gothic"/>
              </a:rPr>
              <a:t>解決策はまだ考えなくてよい。事実と気持ちを書く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2000" y="1044000"/>
            <a:ext cx="11328120" cy="468000"/>
          </a:xfrm>
          <a:prstGeom prst="rect">
            <a:avLst/>
          </a:prstGeom>
          <a:solidFill>
            <a:srgbClr val="F2F8F8"/>
          </a:solidFill>
          <a:ln>
            <a:noFill/>
          </a:ln>
        </p:spPr>
        <p:txBody>
          <a:bodyPr wrap="none">
            <a:spAutoFit/>
          </a:bodyPr>
          <a:lstStyle/>
          <a:p/>
        </p:txBody>
      </p:sp>
      <p:sp>
        <p:nvSpPr>
          <p:cNvPr id="5" name="TextBox 4"/>
          <p:cNvSpPr txBox="1"/>
          <p:nvPr/>
        </p:nvSpPr>
        <p:spPr>
          <a:xfrm>
            <a:off x="432000" y="1512000"/>
            <a:ext cx="11328120" cy="468000"/>
          </a:xfrm>
          <a:prstGeom prst="rect">
            <a:avLst/>
          </a:prstGeom>
          <a:solidFill>
            <a:srgbClr val="F2F8F8"/>
          </a:solidFill>
          <a:ln>
            <a:noFill/>
          </a:ln>
        </p:spPr>
        <p:txBody>
          <a:bodyPr wrap="none">
            <a:spAutoFit/>
          </a:bodyPr>
          <a:lstStyle/>
          <a:p/>
        </p:txBody>
      </p:sp>
      <p:sp>
        <p:nvSpPr>
          <p:cNvPr id="6" name="TextBox 5"/>
          <p:cNvSpPr txBox="1"/>
          <p:nvPr/>
        </p:nvSpPr>
        <p:spPr>
          <a:xfrm>
            <a:off x="432000" y="1980000"/>
            <a:ext cx="11328120" cy="468000"/>
          </a:xfrm>
          <a:prstGeom prst="rect">
            <a:avLst/>
          </a:prstGeom>
          <a:solidFill>
            <a:srgbClr val="F2F8F8"/>
          </a:solidFill>
          <a:ln>
            <a:noFill/>
          </a:ln>
        </p:spPr>
        <p:txBody>
          <a:bodyPr wrap="none">
            <a:spAutoFit/>
          </a:bodyPr>
          <a:lstStyle/>
          <a:p/>
        </p:txBody>
      </p:sp>
      <p:sp>
        <p:nvSpPr>
          <p:cNvPr id="7" name="TextBox 6"/>
          <p:cNvSpPr txBox="1"/>
          <p:nvPr/>
        </p:nvSpPr>
        <p:spPr>
          <a:xfrm>
            <a:off x="432000" y="2448000"/>
            <a:ext cx="11328120" cy="468000"/>
          </a:xfrm>
          <a:prstGeom prst="rect">
            <a:avLst/>
          </a:prstGeom>
          <a:solidFill>
            <a:srgbClr val="F2F8F8"/>
          </a:solidFill>
          <a:ln>
            <a:noFill/>
          </a:ln>
        </p:spPr>
        <p:txBody>
          <a:bodyPr wrap="none">
            <a:spAutoFit/>
          </a:bodyPr>
          <a:lstStyle/>
          <a:p/>
        </p:txBody>
      </p:sp>
      <p:sp>
        <p:nvSpPr>
          <p:cNvPr id="8" name="TextBox 7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7C8A94"/>
                </a:solidFill>
                <a:latin typeface="Yu Gothic"/>
                <a:ea typeface="Yu Gothic"/>
              </a:rPr>
              <a:t>memolith.me の1on1事前シートテンプレート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E07A5F"/>
                </a:solidFill>
                <a:latin typeface="Yu Gothic"/>
                <a:ea typeface="Yu Gothic"/>
              </a:rPr>
              <a:t>■ </a:t>
            </a:r>
            <a:r>
              <a:rPr sz="1400" b="1">
                <a:solidFill>
                  <a:srgbClr val="1F6F78"/>
                </a:solidFill>
                <a:latin typeface="Yu Gothic"/>
                <a:ea typeface="Yu Gothic"/>
              </a:rPr>
              <a:t>今日話したいテーマ(優先順)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32000" y="792000"/>
          <a:ext cx="11328119" cy="158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8123"/>
                <a:gridCol w="5437497"/>
                <a:gridCol w="1812499"/>
              </a:tblGrid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F6F78"/>
                          </a:solidFill>
                          <a:latin typeface="Yu Gothic"/>
                          <a:ea typeface="Yu Gothic"/>
                        </a:rPr>
                        <a:t>テーマ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E3F1F2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F6F78"/>
                          </a:solidFill>
                          <a:latin typeface="Yu Gothic"/>
                          <a:ea typeface="Yu Gothic"/>
                        </a:rPr>
                        <a:t>話したい理由・背景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E3F1F2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F6F78"/>
                          </a:solidFill>
                          <a:latin typeface="Yu Gothic"/>
                          <a:ea typeface="Yu Gothic"/>
                        </a:rPr>
                        <a:t>希望する時間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E3F1F2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7C8A94"/>
                </a:solidFill>
                <a:latin typeface="Yu Gothic"/>
                <a:ea typeface="Yu Gothic"/>
              </a:rPr>
              <a:t>memolith.me の1on1事前シートテンプレート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E07A5F"/>
                </a:solidFill>
                <a:latin typeface="Yu Gothic"/>
                <a:ea typeface="Yu Gothic"/>
              </a:rPr>
              <a:t>■ </a:t>
            </a:r>
            <a:r>
              <a:rPr sz="1400" b="1">
                <a:solidFill>
                  <a:srgbClr val="1F6F78"/>
                </a:solidFill>
                <a:latin typeface="Yu Gothic"/>
                <a:ea typeface="Yu Gothic"/>
              </a:rPr>
              <a:t>マネージャーにお願いしたいこと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32000" y="792000"/>
          <a:ext cx="11328120" cy="129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000"/>
                <a:gridCol w="9168120"/>
              </a:tblGrid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判断・決めてほしいこと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調整・手伝ってほしいこと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フィードバックがほしいこと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7C8A94"/>
                </a:solidFill>
                <a:latin typeface="Yu Gothic"/>
                <a:ea typeface="Yu Gothic"/>
              </a:rPr>
              <a:t>memolith.me の1on1事前シートテンプレート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E07A5F"/>
                </a:solidFill>
                <a:latin typeface="Yu Gothic"/>
                <a:ea typeface="Yu Gothic"/>
              </a:rPr>
              <a:t>■ </a:t>
            </a:r>
            <a:r>
              <a:rPr sz="1400" b="1">
                <a:solidFill>
                  <a:srgbClr val="1F6F78"/>
                </a:solidFill>
                <a:latin typeface="Yu Gothic"/>
                <a:ea typeface="Yu Gothic"/>
              </a:rPr>
              <a:t>少し先のこと(キャリア・成長)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32000" y="792000"/>
          <a:ext cx="11328120" cy="129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000"/>
                <a:gridCol w="9168120"/>
              </a:tblGrid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半年〜1年で身につけたいこと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やってみたい仕事・役割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働き方で変えたいこと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7C8A94"/>
                </a:solidFill>
                <a:latin typeface="Yu Gothic"/>
                <a:ea typeface="Yu Gothic"/>
              </a:rPr>
              <a:t>memolith.me の1on1事前シートテンプレート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E07A5F"/>
                </a:solidFill>
                <a:latin typeface="Yu Gothic"/>
                <a:ea typeface="Yu Gothic"/>
              </a:rPr>
              <a:t>■ </a:t>
            </a:r>
            <a:r>
              <a:rPr sz="1400" b="1">
                <a:solidFill>
                  <a:srgbClr val="1F6F78"/>
                </a:solidFill>
                <a:latin typeface="Yu Gothic"/>
                <a:ea typeface="Yu Gothic"/>
              </a:rPr>
              <a:t>共有前チェック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792000"/>
            <a:ext cx="11328120" cy="25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100" b="0">
                <a:solidFill>
                  <a:srgbClr val="24303A"/>
                </a:solidFill>
                <a:latin typeface="Yu Gothic"/>
                <a:ea typeface="Yu Gothic"/>
              </a:rPr>
              <a:t>□ テーマに優先順位を付けた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2000" y="1080000"/>
            <a:ext cx="11328120" cy="25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100" b="0">
                <a:solidFill>
                  <a:srgbClr val="24303A"/>
                </a:solidFill>
                <a:latin typeface="Yu Gothic"/>
                <a:ea typeface="Yu Gothic"/>
              </a:rPr>
              <a:t>□ 前回決めたことの状況を書いた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2000" y="1368000"/>
            <a:ext cx="11328120" cy="25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100" b="0">
                <a:solidFill>
                  <a:srgbClr val="24303A"/>
                </a:solidFill>
                <a:latin typeface="Yu Gothic"/>
                <a:ea typeface="Yu Gothic"/>
              </a:rPr>
              <a:t>□ マネージャーへのお願いを具体的に書いた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2000" y="1656000"/>
            <a:ext cx="11328120" cy="25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100" b="0">
                <a:solidFill>
                  <a:srgbClr val="24303A"/>
                </a:solidFill>
                <a:latin typeface="Yu Gothic"/>
                <a:ea typeface="Yu Gothic"/>
              </a:rPr>
              <a:t>□ 1on1の前日までにこのシートを共有した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7C8A94"/>
                </a:solidFill>
                <a:latin typeface="Yu Gothic"/>
                <a:ea typeface="Yu Gothic"/>
              </a:rPr>
              <a:t>memolith.me の1on1事前シートテンプレート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>
  <Application>memolith.me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1on1事前シートテンプレート(おしゃれ)</dc:title>
  <dc:subject>memolith.me が配布する無料テンプレート</dc:subject>
  <dc:creator>memolith.me</dc:creator>
  <cp:keywords/>
  <dc:description/>
  <cp:lastModifiedBy>memolith.me</cp:lastModifiedBy>
  <cp:revision>1</cp:revision>
  <dcterms:created xsi:type="dcterms:W3CDTF">2026-09-01T00:00:00Z</dcterms:created>
  <dcterms:modified xsi:type="dcterms:W3CDTF">2026-09-01T00:00:00Z</dcterms:modified>
  <cp:category/>
</cp:coreProperties>
</file>