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1219212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32000" y="360000"/>
            <a:ext cx="11328120" cy="504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" b="1">
                <a:solidFill>
                  <a:srgbClr val="1F3A5F"/>
                </a:solidFill>
                <a:latin typeface="Yu Gothic"/>
                <a:ea typeface="Yu Gothic"/>
              </a:rPr>
              <a:t>議事録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936000"/>
            <a:ext cx="11328120" cy="25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1A1A1A"/>
                </a:solidFill>
                <a:latin typeface="Yu Gothic"/>
                <a:ea typeface="Yu Gothic"/>
              </a:rPr>
              <a:t>会議名: ___________   第◯回: ___________</a:t>
            </a:r>
          </a:p>
        </p:txBody>
      </p:sp>
      <p:sp>
        <p:nvSpPr>
          <p:cNvPr id="4" name="Rectangle 3"/>
          <p:cNvSpPr/>
          <p:nvPr/>
        </p:nvSpPr>
        <p:spPr>
          <a:xfrm>
            <a:off x="432000" y="12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会議情報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32000" y="1692000"/>
          <a:ext cx="11328120" cy="194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/>
                <a:gridCol w="9348120"/>
              </a:tblGrid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例) 2026/09/01 10:00〜10:30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場所・オンラインURL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例) 会議室A / オンライン会議URL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出席者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役職・敬称は社内ルールに合わせる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欠席者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例) なし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記録者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例) 進行役が兼任してもよい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24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承認者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例) 未承認は空欄のままでよい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決定事項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決定内容: 「◯◯を△△に変更する」のように主語と動作を入れる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044000"/>
          <a:ext cx="10440000" cy="23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00"/>
                <a:gridCol w="5940000"/>
                <a:gridCol w="3780000"/>
              </a:tblGrid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No.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決定内容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決定理由・背景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68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ToDo(アクション)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2000" y="79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状態は「未着手・進行中・完了」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32000" y="1044000"/>
          <a:ext cx="10440000" cy="237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00"/>
                <a:gridCol w="4320000"/>
                <a:gridCol w="1800000"/>
                <a:gridCol w="1800000"/>
                <a:gridCol w="1944000"/>
              </a:tblGrid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No.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内容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担当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期限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FFFFFF"/>
                          </a:solidFill>
                          <a:latin typeface="Yu Gothic"/>
                          <a:ea typeface="Yu Gothic"/>
                        </a:rPr>
                        <a:t>状態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1F3A5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未着手/進行中/完了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未着手/進行中/完了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未着手/進行中/完了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未着手/進行中/完了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6F8FB"/>
                    </a:solidFill>
                  </a:tcPr>
                </a:tc>
              </a:tr>
              <a:tr h="396000"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>未着手/進行中/完了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議題と議論の要点 - 議題1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29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/>
                <a:gridCol w="934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議題名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目的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620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議論の要点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結論・持ち越し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議題と議論の要点 - 議題2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29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/>
                <a:gridCol w="934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議題名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目的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620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議論の要点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結論・持ち越し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議題と議論の要点 - 議題3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29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000"/>
                <a:gridCol w="9348120"/>
              </a:tblGrid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議題名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目的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1620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議論の要点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43200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結論・持ち越し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000" b="0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432000" y="360000"/>
            <a:ext cx="11328120" cy="324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次回予定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32000" y="792000"/>
          <a:ext cx="11328120" cy="10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0000"/>
                <a:gridCol w="9708120"/>
              </a:tblGrid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日時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場所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360000">
                <a:tc>
                  <a:txBody>
                    <a:bodyPr wrap="square"/>
                    <a:lstStyle/>
                    <a:p>
                      <a:pPr algn="l"/>
                      <a:r>
                        <a:rPr sz="1000" b="1">
                          <a:solidFill>
                            <a:srgbClr val="1A1A1A"/>
                          </a:solidFill>
                          <a:latin typeface="Yu Gothic"/>
                          <a:ea typeface="Yu Gothic"/>
                        </a:rPr>
                        <a:t>議題候補</a:t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E9EE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900" b="0">
                          <a:solidFill>
                            <a:srgbClr val="6B7A90"/>
                          </a:solidFill>
                          <a:latin typeface="Yu Gothic"/>
                          <a:ea typeface="Yu Gothic"/>
                        </a:rPr>
                        <a:t/>
                      </a:r>
                    </a:p>
                  </a:txBody>
                  <a:tcPr marL="72000" marR="72000" marT="36000" marB="36000" anchor="t">
                    <a:lnL w="9525" cap="flat">
                      <a:solidFill>
                        <a:srgbClr val="B7C3D3"/>
                      </a:solidFill>
                    </a:lnL>
                    <a:lnR w="9525" cap="flat">
                      <a:solidFill>
                        <a:srgbClr val="B7C3D3"/>
                      </a:solidFill>
                    </a:lnR>
                    <a:lnT w="9525" cap="flat">
                      <a:solidFill>
                        <a:srgbClr val="B7C3D3"/>
                      </a:solidFill>
                    </a:lnT>
                    <a:lnB w="9525" cap="flat">
                      <a:solidFill>
                        <a:srgbClr val="B7C3D3"/>
                      </a:solidFill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432000" y="2016000"/>
            <a:ext cx="11328120" cy="288000"/>
          </a:xfrm>
          <a:prstGeom prst="rect">
            <a:avLst/>
          </a:prstGeom>
          <a:solidFill>
            <a:srgbClr val="1F3A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lIns="108000" tIns="18000" bIns="18000"/>
          <a:lstStyle/>
          <a:p>
            <a:pPr algn="l"/>
            <a:r>
              <a:rPr sz="1400" b="1">
                <a:solidFill>
                  <a:srgbClr val="FFFFFF"/>
                </a:solidFill>
                <a:latin typeface="Yu Gothic"/>
                <a:ea typeface="Yu Gothic"/>
              </a:rPr>
              <a:t>補足・参考資料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2000" y="2412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1000" b="0">
                <a:solidFill>
                  <a:srgbClr val="6B7A90"/>
                </a:solidFill>
                <a:latin typeface="Yu Gothic"/>
                <a:ea typeface="Yu Gothic"/>
              </a:rPr>
              <a:t>自由記入(URL・添付名)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2000" y="2664000"/>
            <a:ext cx="11328120" cy="36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7" name="Connector 6"/>
          <p:cNvCxnSpPr/>
          <p:nvPr/>
        </p:nvCxnSpPr>
        <p:spPr>
          <a:xfrm>
            <a:off x="432000" y="3024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32000" y="3024000"/>
            <a:ext cx="11328120" cy="360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/>
        </p:txBody>
      </p:sp>
      <p:cxnSp>
        <p:nvCxnSpPr>
          <p:cNvPr id="9" name="Connector 8"/>
          <p:cNvCxnSpPr/>
          <p:nvPr/>
        </p:nvCxnSpPr>
        <p:spPr>
          <a:xfrm>
            <a:off x="432000" y="3384000"/>
            <a:ext cx="11328120" cy="0"/>
          </a:xfrm>
          <a:prstGeom prst="line">
            <a:avLst/>
          </a:prstGeom>
          <a:ln w="9525">
            <a:solidFill>
              <a:srgbClr val="B7C3D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32000" y="6498000"/>
            <a:ext cx="11328120" cy="2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sz="800" b="0">
                <a:solidFill>
                  <a:srgbClr val="6B7A90"/>
                </a:solidFill>
                <a:latin typeface="Yu Gothic"/>
                <a:ea typeface="Yu Gothic"/>
              </a:rPr>
              <a:t>memolith.me の議事録テンプレート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>
  <Application>memolith.me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議事録テンプレート(見やすい)</dc:title>
  <dc:subject>memolith.me が配布する無料テンプレート</dc:subject>
  <dc:creator>memolith.me</dc:creator>
  <cp:keywords/>
  <dc:description/>
  <cp:lastModifiedBy>memolith.me</cp:lastModifiedBy>
  <cp:revision>1</cp:revision>
  <dcterms:created xsi:type="dcterms:W3CDTF">2026-09-01T00:00:00Z</dcterms:created>
  <dcterms:modified xsi:type="dcterms:W3CDTF">2026-09-01T00:00:00Z</dcterms:modified>
  <cp:category/>
</cp:coreProperties>
</file>