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A1A1A"/>
                </a:solidFill>
                <a:latin typeface="Yu Gothic"/>
                <a:ea typeface="Yu Gothic"/>
              </a:rPr>
              <a:t>議事録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会議名: ___________   第◯回: ___________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会議情報</a:t>
            </a:r>
          </a:p>
        </p:txBody>
      </p:sp>
      <p:cxnSp>
        <p:nvCxnSpPr>
          <p:cNvPr id="5" name="Connector 4"/>
          <p:cNvCxnSpPr/>
          <p:nvPr/>
        </p:nvCxnSpPr>
        <p:spPr>
          <a:xfrm>
            <a:off x="432000" y="15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32000" y="1692000"/>
          <a:ext cx="11328120" cy="194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2026/09/01 10:00〜10:30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場所・オンラインURL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会議室A / オンライン会議URL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出席者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役職・敬称は社内ルールに合わせる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欠席者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なし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記録者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進行役が兼任してもよい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承認者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例) 未承認は空欄のままでよい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決定事項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決定内容: 「◯◯を△△に変更する」のように主語と動作を入れる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044000"/>
          <a:ext cx="10440000" cy="23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5940000"/>
                <a:gridCol w="3780000"/>
              </a:tblGrid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決定内容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決定理由・背景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ToDo(アクション)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状態は「未着手・進行中・完了」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044000"/>
          <a:ext cx="10440000" cy="23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/>
                <a:gridCol w="4320000"/>
                <a:gridCol w="1800000"/>
                <a:gridCol w="1800000"/>
                <a:gridCol w="194400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状態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議題と議論の要点 - 議題1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議題と議論の要点 - 議題2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議題と議論の要点 - 議題3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次回予定</a:t>
            </a:r>
          </a:p>
        </p:txBody>
      </p:sp>
      <p:cxnSp>
        <p:nvCxnSpPr>
          <p:cNvPr id="3" name="Connector 2"/>
          <p:cNvCxnSpPr/>
          <p:nvPr/>
        </p:nvCxnSpPr>
        <p:spPr>
          <a:xfrm>
            <a:off x="432000" y="64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97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場所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議題候補</a:t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8A8A8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B w="9525" cap="flat">
                      <a:solidFill>
                        <a:srgbClr val="333333"/>
                      </a:solidFill>
                    </a:lnB>
                    <a:lnT w="9525" cap="flat">
                      <a:solidFill>
                        <a:srgbClr val="333333"/>
                      </a:solidFill>
                    </a:lnT>
                    <a:lnL w="9525" cap="flat">
                      <a:noFill/>
                    </a:lnL>
                    <a:lnR w="9525" cap="flat">
                      <a:noFill/>
                    </a:ln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2016000"/>
            <a:ext cx="11328120" cy="288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400" b="1">
                <a:solidFill>
                  <a:srgbClr val="1A1A1A"/>
                </a:solidFill>
                <a:latin typeface="Yu Gothic"/>
                <a:ea typeface="Yu Gothic"/>
              </a:rPr>
              <a:t>補足・参考資料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432000" y="2268000"/>
            <a:ext cx="11328120" cy="0"/>
          </a:xfrm>
          <a:prstGeom prst="line">
            <a:avLst/>
          </a:prstGeom>
          <a:ln w="12700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32000" y="241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8A8A8A"/>
                </a:solidFill>
                <a:latin typeface="Yu Gothic"/>
                <a:ea typeface="Yu Gothic"/>
              </a:rPr>
              <a:t>自由記入(URL・添付名)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2000" y="2664000"/>
            <a:ext cx="11328120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3024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3024000"/>
            <a:ext cx="11328120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11" name="Connector 10"/>
          <p:cNvCxnSpPr/>
          <p:nvPr/>
        </p:nvCxnSpPr>
        <p:spPr>
          <a:xfrm>
            <a:off x="432000" y="3384000"/>
            <a:ext cx="11328120" cy="0"/>
          </a:xfrm>
          <a:prstGeom prst="line">
            <a:avLst/>
          </a:prstGeom>
          <a:ln w="9525">
            <a:solidFill>
              <a:srgbClr val="33333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8A8A8A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議事録テンプレート(シンプル)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