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</p:sldIdLst>
  <p:sldSz cx="1219212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432000" y="360000"/>
            <a:ext cx="11328120" cy="504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2600" b="1">
                <a:solidFill>
                  <a:srgbClr val="1F6F78"/>
                </a:solidFill>
                <a:latin typeface="Yu Mincho"/>
                <a:ea typeface="Yu Mincho"/>
              </a:rPr>
              <a:t>面談記録シート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32000" y="936000"/>
            <a:ext cx="11328120" cy="324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400" b="1">
                <a:solidFill>
                  <a:srgbClr val="E07A5F"/>
                </a:solidFill>
                <a:latin typeface="Yu Gothic"/>
                <a:ea typeface="Yu Gothic"/>
              </a:rPr>
              <a:t>■ </a:t>
            </a:r>
            <a:r>
              <a:rPr sz="1400" b="1">
                <a:solidFill>
                  <a:srgbClr val="1F6F78"/>
                </a:solidFill>
                <a:latin typeface="Yu Gothic"/>
                <a:ea typeface="Yu Gothic"/>
              </a:rPr>
              <a:t>面談情報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432000" y="1368000"/>
          <a:ext cx="11328120" cy="144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20000"/>
                <a:gridCol w="8808120"/>
              </a:tblGrid>
              <a:tr h="360000"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24303A"/>
                          </a:solidFill>
                          <a:latin typeface="Yu Gothic"/>
                          <a:ea typeface="Yu Gothic"/>
                        </a:rPr>
                        <a:t>対象者(氏名・所属)</a:t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7C8A94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</a:tr>
              <a:tr h="360000"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24303A"/>
                          </a:solidFill>
                          <a:latin typeface="Yu Gothic"/>
                          <a:ea typeface="Yu Gothic"/>
                        </a:rPr>
                        <a:t>面談者</a:t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7C8A94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</a:tr>
              <a:tr h="360000"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24303A"/>
                          </a:solidFill>
                          <a:latin typeface="Yu Gothic"/>
                          <a:ea typeface="Yu Gothic"/>
                        </a:rPr>
                        <a:t>日時・所要時間</a:t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7C8A94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</a:tr>
              <a:tr h="360000"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24303A"/>
                          </a:solidFill>
                          <a:latin typeface="Yu Gothic"/>
                          <a:ea typeface="Yu Gothic"/>
                        </a:rPr>
                        <a:t>場所・形式(対面・オンライン)</a:t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7C8A94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432000" y="6498000"/>
            <a:ext cx="11328120" cy="21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800" b="0">
                <a:solidFill>
                  <a:srgbClr val="7C8A94"/>
                </a:solidFill>
                <a:latin typeface="Yu Gothic"/>
                <a:ea typeface="Yu Gothic"/>
              </a:rPr>
              <a:t>memolith.me の面談記録シートテンプレート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432000" y="360000"/>
            <a:ext cx="11328120" cy="324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400" b="1">
                <a:solidFill>
                  <a:srgbClr val="E07A5F"/>
                </a:solidFill>
                <a:latin typeface="Yu Gothic"/>
                <a:ea typeface="Yu Gothic"/>
              </a:rPr>
              <a:t>■ </a:t>
            </a:r>
            <a:r>
              <a:rPr sz="1400" b="1">
                <a:solidFill>
                  <a:srgbClr val="1F6F78"/>
                </a:solidFill>
                <a:latin typeface="Yu Gothic"/>
                <a:ea typeface="Yu Gothic"/>
              </a:rPr>
              <a:t>面談者の所感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32000" y="792000"/>
            <a:ext cx="11328120" cy="21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000" b="0">
                <a:solidFill>
                  <a:srgbClr val="7C8A94"/>
                </a:solidFill>
                <a:latin typeface="Yu Gothic"/>
                <a:ea typeface="Yu Gothic"/>
              </a:rPr>
              <a:t>上の欄の事実と切り分けて書く。本人への共有範囲は社内ルールで確認する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32000" y="1044000"/>
            <a:ext cx="11328120" cy="468000"/>
          </a:xfrm>
          <a:prstGeom prst="rect">
            <a:avLst/>
          </a:prstGeom>
          <a:solidFill>
            <a:srgbClr val="F2F8F8"/>
          </a:solidFill>
          <a:ln>
            <a:noFill/>
          </a:ln>
        </p:spPr>
        <p:txBody>
          <a:bodyPr wrap="none">
            <a:spAutoFit/>
          </a:bodyPr>
          <a:lstStyle/>
          <a:p/>
        </p:txBody>
      </p:sp>
      <p:sp>
        <p:nvSpPr>
          <p:cNvPr id="5" name="TextBox 4"/>
          <p:cNvSpPr txBox="1"/>
          <p:nvPr/>
        </p:nvSpPr>
        <p:spPr>
          <a:xfrm>
            <a:off x="432000" y="1512000"/>
            <a:ext cx="11328120" cy="468000"/>
          </a:xfrm>
          <a:prstGeom prst="rect">
            <a:avLst/>
          </a:prstGeom>
          <a:solidFill>
            <a:srgbClr val="F2F8F8"/>
          </a:solidFill>
          <a:ln>
            <a:noFill/>
          </a:ln>
        </p:spPr>
        <p:txBody>
          <a:bodyPr wrap="none">
            <a:spAutoFit/>
          </a:bodyPr>
          <a:lstStyle/>
          <a:p/>
        </p:txBody>
      </p:sp>
      <p:sp>
        <p:nvSpPr>
          <p:cNvPr id="6" name="TextBox 5"/>
          <p:cNvSpPr txBox="1"/>
          <p:nvPr/>
        </p:nvSpPr>
        <p:spPr>
          <a:xfrm>
            <a:off x="432000" y="1980000"/>
            <a:ext cx="11328120" cy="468000"/>
          </a:xfrm>
          <a:prstGeom prst="rect">
            <a:avLst/>
          </a:prstGeom>
          <a:solidFill>
            <a:srgbClr val="F2F8F8"/>
          </a:solidFill>
          <a:ln>
            <a:noFill/>
          </a:ln>
        </p:spPr>
        <p:txBody>
          <a:bodyPr wrap="none">
            <a:spAutoFit/>
          </a:bodyPr>
          <a:lstStyle/>
          <a:p/>
        </p:txBody>
      </p:sp>
      <p:sp>
        <p:nvSpPr>
          <p:cNvPr id="7" name="TextBox 6"/>
          <p:cNvSpPr txBox="1"/>
          <p:nvPr/>
        </p:nvSpPr>
        <p:spPr>
          <a:xfrm>
            <a:off x="432000" y="6498000"/>
            <a:ext cx="11328120" cy="21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800" b="0">
                <a:solidFill>
                  <a:srgbClr val="7C8A94"/>
                </a:solidFill>
                <a:latin typeface="Yu Gothic"/>
                <a:ea typeface="Yu Gothic"/>
              </a:rPr>
              <a:t>memolith.me の面談記録シートテンプレート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432000" y="360000"/>
            <a:ext cx="11328120" cy="324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400" b="1">
                <a:solidFill>
                  <a:srgbClr val="E07A5F"/>
                </a:solidFill>
                <a:latin typeface="Yu Gothic"/>
                <a:ea typeface="Yu Gothic"/>
              </a:rPr>
              <a:t>■ </a:t>
            </a:r>
            <a:r>
              <a:rPr sz="1400" b="1">
                <a:solidFill>
                  <a:srgbClr val="1F6F78"/>
                </a:solidFill>
                <a:latin typeface="Yu Gothic"/>
                <a:ea typeface="Yu Gothic"/>
              </a:rPr>
              <a:t>面談の種類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32000" y="792000"/>
            <a:ext cx="11328120" cy="288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300" b="0">
                <a:solidFill>
                  <a:srgbClr val="24303A"/>
                </a:solidFill>
                <a:latin typeface="Yu Gothic"/>
                <a:ea typeface="Yu Gothic"/>
              </a:rPr>
              <a:t>□ 評価   □ 目標設定   □ キャリア   □ フォロー(新入社員・異動)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32000" y="1116000"/>
            <a:ext cx="11328120" cy="288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300" b="0">
                <a:solidFill>
                  <a:srgbClr val="24303A"/>
                </a:solidFill>
                <a:latin typeface="Yu Gothic"/>
                <a:ea typeface="Yu Gothic"/>
              </a:rPr>
              <a:t>□ 復職   □ 退職   □ その他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32000" y="1440000"/>
            <a:ext cx="11328120" cy="252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000" b="0">
                <a:solidFill>
                  <a:srgbClr val="24303A"/>
                </a:solidFill>
                <a:latin typeface="Yu Gothic"/>
                <a:ea typeface="Yu Gothic"/>
              </a:rPr>
              <a:t>その他の内容・補足: ___________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32000" y="6498000"/>
            <a:ext cx="11328120" cy="21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800" b="0">
                <a:solidFill>
                  <a:srgbClr val="7C8A94"/>
                </a:solidFill>
                <a:latin typeface="Yu Gothic"/>
                <a:ea typeface="Yu Gothic"/>
              </a:rPr>
              <a:t>memolith.me の面談記録シートテンプレート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432000" y="360000"/>
            <a:ext cx="11328120" cy="324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400" b="1">
                <a:solidFill>
                  <a:srgbClr val="E07A5F"/>
                </a:solidFill>
                <a:latin typeface="Yu Gothic"/>
                <a:ea typeface="Yu Gothic"/>
              </a:rPr>
              <a:t>■ </a:t>
            </a:r>
            <a:r>
              <a:rPr sz="1400" b="1">
                <a:solidFill>
                  <a:srgbClr val="1F6F78"/>
                </a:solidFill>
                <a:latin typeface="Yu Gothic"/>
                <a:ea typeface="Yu Gothic"/>
              </a:rPr>
              <a:t>事前準備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32000" y="792000"/>
            <a:ext cx="11328120" cy="252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100" b="0">
                <a:solidFill>
                  <a:srgbClr val="24303A"/>
                </a:solidFill>
                <a:latin typeface="Yu Gothic"/>
                <a:ea typeface="Yu Gothic"/>
              </a:rPr>
              <a:t>□ 前回の記録を読み返した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32000" y="1080000"/>
            <a:ext cx="11328120" cy="252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100" b="0">
                <a:solidFill>
                  <a:srgbClr val="24303A"/>
                </a:solidFill>
                <a:latin typeface="Yu Gothic"/>
                <a:ea typeface="Yu Gothic"/>
              </a:rPr>
              <a:t>□ 目標・評価シートを確認した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32000" y="1368000"/>
            <a:ext cx="11328120" cy="252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100" b="0">
                <a:solidFill>
                  <a:srgbClr val="24303A"/>
                </a:solidFill>
                <a:latin typeface="Yu Gothic"/>
                <a:ea typeface="Yu Gothic"/>
              </a:rPr>
              <a:t>□ 伝えることを整理した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32000" y="1656000"/>
            <a:ext cx="11328120" cy="252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100" b="0">
                <a:solidFill>
                  <a:srgbClr val="24303A"/>
                </a:solidFill>
                <a:latin typeface="Yu Gothic"/>
                <a:ea typeface="Yu Gothic"/>
              </a:rPr>
              <a:t>□ 時間と場所を確保した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32000" y="6498000"/>
            <a:ext cx="11328120" cy="21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800" b="0">
                <a:solidFill>
                  <a:srgbClr val="7C8A94"/>
                </a:solidFill>
                <a:latin typeface="Yu Gothic"/>
                <a:ea typeface="Yu Gothic"/>
              </a:rPr>
              <a:t>memolith.me の面談記録シートテンプレート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432000" y="360000"/>
            <a:ext cx="11328120" cy="324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400" b="1">
                <a:solidFill>
                  <a:srgbClr val="E07A5F"/>
                </a:solidFill>
                <a:latin typeface="Yu Gothic"/>
                <a:ea typeface="Yu Gothic"/>
              </a:rPr>
              <a:t>■ </a:t>
            </a:r>
            <a:r>
              <a:rPr sz="1400" b="1">
                <a:solidFill>
                  <a:srgbClr val="1F6F78"/>
                </a:solidFill>
                <a:latin typeface="Yu Gothic"/>
                <a:ea typeface="Yu Gothic"/>
              </a:rPr>
              <a:t>前回からの経過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432000" y="792000"/>
          <a:ext cx="11328119" cy="1584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210935"/>
                <a:gridCol w="2265624"/>
                <a:gridCol w="3851560"/>
              </a:tblGrid>
              <a:tr h="396000"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1F6F78"/>
                          </a:solidFill>
                          <a:latin typeface="Yu Gothic"/>
                          <a:ea typeface="Yu Gothic"/>
                        </a:rPr>
                        <a:t>前回の合意事項</a:t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E3F1F2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1F6F78"/>
                          </a:solidFill>
                          <a:latin typeface="Yu Gothic"/>
                          <a:ea typeface="Yu Gothic"/>
                        </a:rPr>
                        <a:t>状況</a:t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E3F1F2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1F6F78"/>
                          </a:solidFill>
                          <a:latin typeface="Yu Gothic"/>
                          <a:ea typeface="Yu Gothic"/>
                        </a:rPr>
                        <a:t>補足</a:t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E3F1F2"/>
                    </a:solidFill>
                  </a:tcPr>
                </a:tc>
              </a:tr>
              <a:tr h="396000"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24303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800" b="0">
                          <a:solidFill>
                            <a:srgbClr val="7C8A94"/>
                          </a:solidFill>
                          <a:latin typeface="Yu Gothic"/>
                          <a:ea typeface="Yu Gothic"/>
                        </a:rPr>
                        <a:t>できた/途中/未着手</a:t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24303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</a:tr>
              <a:tr h="396000"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24303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800" b="0">
                          <a:solidFill>
                            <a:srgbClr val="7C8A94"/>
                          </a:solidFill>
                          <a:latin typeface="Yu Gothic"/>
                          <a:ea typeface="Yu Gothic"/>
                        </a:rPr>
                        <a:t>できた/途中/未着手</a:t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24303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</a:tr>
              <a:tr h="396000"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24303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800" b="0">
                          <a:solidFill>
                            <a:srgbClr val="7C8A94"/>
                          </a:solidFill>
                          <a:latin typeface="Yu Gothic"/>
                          <a:ea typeface="Yu Gothic"/>
                        </a:rPr>
                        <a:t>できた/途中/未着手</a:t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24303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432000" y="6498000"/>
            <a:ext cx="11328120" cy="21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800" b="0">
                <a:solidFill>
                  <a:srgbClr val="7C8A94"/>
                </a:solidFill>
                <a:latin typeface="Yu Gothic"/>
                <a:ea typeface="Yu Gothic"/>
              </a:rPr>
              <a:t>memolith.me の面談記録シートテンプレート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432000" y="360000"/>
            <a:ext cx="11328120" cy="324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400" b="1">
                <a:solidFill>
                  <a:srgbClr val="E07A5F"/>
                </a:solidFill>
                <a:latin typeface="Yu Gothic"/>
                <a:ea typeface="Yu Gothic"/>
              </a:rPr>
              <a:t>■ </a:t>
            </a:r>
            <a:r>
              <a:rPr sz="1400" b="1">
                <a:solidFill>
                  <a:srgbClr val="1F6F78"/>
                </a:solidFill>
                <a:latin typeface="Yu Gothic"/>
                <a:ea typeface="Yu Gothic"/>
              </a:rPr>
              <a:t>本人の話(現状・良かったこと・困っていること)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32000" y="792000"/>
            <a:ext cx="11328120" cy="21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000" b="0">
                <a:solidFill>
                  <a:srgbClr val="7C8A94"/>
                </a:solidFill>
                <a:latin typeface="Yu Gothic"/>
                <a:ea typeface="Yu Gothic"/>
              </a:rPr>
              <a:t>評価や解釈は入れず、本人の言葉のまま残す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32000" y="1044000"/>
            <a:ext cx="11328120" cy="468000"/>
          </a:xfrm>
          <a:prstGeom prst="rect">
            <a:avLst/>
          </a:prstGeom>
          <a:solidFill>
            <a:srgbClr val="F2F8F8"/>
          </a:solidFill>
          <a:ln>
            <a:noFill/>
          </a:ln>
        </p:spPr>
        <p:txBody>
          <a:bodyPr wrap="none">
            <a:spAutoFit/>
          </a:bodyPr>
          <a:lstStyle/>
          <a:p/>
        </p:txBody>
      </p:sp>
      <p:sp>
        <p:nvSpPr>
          <p:cNvPr id="5" name="TextBox 4"/>
          <p:cNvSpPr txBox="1"/>
          <p:nvPr/>
        </p:nvSpPr>
        <p:spPr>
          <a:xfrm>
            <a:off x="432000" y="1512000"/>
            <a:ext cx="11328120" cy="468000"/>
          </a:xfrm>
          <a:prstGeom prst="rect">
            <a:avLst/>
          </a:prstGeom>
          <a:solidFill>
            <a:srgbClr val="F2F8F8"/>
          </a:solidFill>
          <a:ln>
            <a:noFill/>
          </a:ln>
        </p:spPr>
        <p:txBody>
          <a:bodyPr wrap="none">
            <a:spAutoFit/>
          </a:bodyPr>
          <a:lstStyle/>
          <a:p/>
        </p:txBody>
      </p:sp>
      <p:sp>
        <p:nvSpPr>
          <p:cNvPr id="6" name="TextBox 5"/>
          <p:cNvSpPr txBox="1"/>
          <p:nvPr/>
        </p:nvSpPr>
        <p:spPr>
          <a:xfrm>
            <a:off x="432000" y="1980000"/>
            <a:ext cx="11328120" cy="468000"/>
          </a:xfrm>
          <a:prstGeom prst="rect">
            <a:avLst/>
          </a:prstGeom>
          <a:solidFill>
            <a:srgbClr val="F2F8F8"/>
          </a:solidFill>
          <a:ln>
            <a:noFill/>
          </a:ln>
        </p:spPr>
        <p:txBody>
          <a:bodyPr wrap="none">
            <a:spAutoFit/>
          </a:bodyPr>
          <a:lstStyle/>
          <a:p/>
        </p:txBody>
      </p:sp>
      <p:sp>
        <p:nvSpPr>
          <p:cNvPr id="7" name="TextBox 6"/>
          <p:cNvSpPr txBox="1"/>
          <p:nvPr/>
        </p:nvSpPr>
        <p:spPr>
          <a:xfrm>
            <a:off x="432000" y="2448000"/>
            <a:ext cx="11328120" cy="468000"/>
          </a:xfrm>
          <a:prstGeom prst="rect">
            <a:avLst/>
          </a:prstGeom>
          <a:solidFill>
            <a:srgbClr val="F2F8F8"/>
          </a:solidFill>
          <a:ln>
            <a:noFill/>
          </a:ln>
        </p:spPr>
        <p:txBody>
          <a:bodyPr wrap="none">
            <a:spAutoFit/>
          </a:bodyPr>
          <a:lstStyle/>
          <a:p/>
        </p:txBody>
      </p:sp>
      <p:sp>
        <p:nvSpPr>
          <p:cNvPr id="8" name="TextBox 7"/>
          <p:cNvSpPr txBox="1"/>
          <p:nvPr/>
        </p:nvSpPr>
        <p:spPr>
          <a:xfrm>
            <a:off x="432000" y="2916000"/>
            <a:ext cx="11328120" cy="468000"/>
          </a:xfrm>
          <a:prstGeom prst="rect">
            <a:avLst/>
          </a:prstGeom>
          <a:solidFill>
            <a:srgbClr val="F2F8F8"/>
          </a:solidFill>
          <a:ln>
            <a:noFill/>
          </a:ln>
        </p:spPr>
        <p:txBody>
          <a:bodyPr wrap="none">
            <a:spAutoFit/>
          </a:bodyPr>
          <a:lstStyle/>
          <a:p/>
        </p:txBody>
      </p:sp>
      <p:sp>
        <p:nvSpPr>
          <p:cNvPr id="9" name="TextBox 8"/>
          <p:cNvSpPr txBox="1"/>
          <p:nvPr/>
        </p:nvSpPr>
        <p:spPr>
          <a:xfrm>
            <a:off x="432000" y="3384000"/>
            <a:ext cx="11328120" cy="468000"/>
          </a:xfrm>
          <a:prstGeom prst="rect">
            <a:avLst/>
          </a:prstGeom>
          <a:solidFill>
            <a:srgbClr val="F2F8F8"/>
          </a:solidFill>
          <a:ln>
            <a:noFill/>
          </a:ln>
        </p:spPr>
        <p:txBody>
          <a:bodyPr wrap="none">
            <a:spAutoFit/>
          </a:bodyPr>
          <a:lstStyle/>
          <a:p/>
        </p:txBody>
      </p:sp>
      <p:sp>
        <p:nvSpPr>
          <p:cNvPr id="10" name="TextBox 9"/>
          <p:cNvSpPr txBox="1"/>
          <p:nvPr/>
        </p:nvSpPr>
        <p:spPr>
          <a:xfrm>
            <a:off x="432000" y="6498000"/>
            <a:ext cx="11328120" cy="21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800" b="0">
                <a:solidFill>
                  <a:srgbClr val="7C8A94"/>
                </a:solidFill>
                <a:latin typeface="Yu Gothic"/>
                <a:ea typeface="Yu Gothic"/>
              </a:rPr>
              <a:t>memolith.me の面談記録シートテンプレート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432000" y="360000"/>
            <a:ext cx="11328120" cy="324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400" b="1">
                <a:solidFill>
                  <a:srgbClr val="E07A5F"/>
                </a:solidFill>
                <a:latin typeface="Yu Gothic"/>
                <a:ea typeface="Yu Gothic"/>
              </a:rPr>
              <a:t>■ </a:t>
            </a:r>
            <a:r>
              <a:rPr sz="1400" b="1">
                <a:solidFill>
                  <a:srgbClr val="1F6F78"/>
                </a:solidFill>
                <a:latin typeface="Yu Gothic"/>
                <a:ea typeface="Yu Gothic"/>
              </a:rPr>
              <a:t>本人の希望・意向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432000" y="792000"/>
          <a:ext cx="11328120" cy="172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60000"/>
                <a:gridCol w="9168120"/>
              </a:tblGrid>
              <a:tr h="432000">
                <a:tc>
                  <a:txBody>
                    <a:bodyPr wrap="square"/>
                    <a:lstStyle/>
                    <a:p>
                      <a:pPr algn="l"/>
                      <a:r>
                        <a:rPr sz="1100" b="1">
                          <a:solidFill>
                            <a:srgbClr val="24303A"/>
                          </a:solidFill>
                          <a:latin typeface="Yu Gothic"/>
                          <a:ea typeface="Yu Gothic"/>
                        </a:rPr>
                        <a:t>今後やりたい仕事・役割</a:t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7C8A94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</a:tr>
              <a:tr h="432000">
                <a:tc>
                  <a:txBody>
                    <a:bodyPr wrap="square"/>
                    <a:lstStyle/>
                    <a:p>
                      <a:pPr algn="l"/>
                      <a:r>
                        <a:rPr sz="1100" b="1">
                          <a:solidFill>
                            <a:srgbClr val="24303A"/>
                          </a:solidFill>
                          <a:latin typeface="Yu Gothic"/>
                          <a:ea typeface="Yu Gothic"/>
                        </a:rPr>
                        <a:t>身につけたいスキル</a:t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7C8A94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</a:tr>
              <a:tr h="432000">
                <a:tc>
                  <a:txBody>
                    <a:bodyPr wrap="square"/>
                    <a:lstStyle/>
                    <a:p>
                      <a:pPr algn="l"/>
                      <a:r>
                        <a:rPr sz="1100" b="1">
                          <a:solidFill>
                            <a:srgbClr val="24303A"/>
                          </a:solidFill>
                          <a:latin typeface="Yu Gothic"/>
                          <a:ea typeface="Yu Gothic"/>
                        </a:rPr>
                        <a:t>働き方・環境について</a:t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7C8A94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</a:tr>
              <a:tr h="432000">
                <a:tc>
                  <a:txBody>
                    <a:bodyPr wrap="square"/>
                    <a:lstStyle/>
                    <a:p>
                      <a:pPr algn="l"/>
                      <a:r>
                        <a:rPr sz="1100" b="1">
                          <a:solidFill>
                            <a:srgbClr val="24303A"/>
                          </a:solidFill>
                          <a:latin typeface="Yu Gothic"/>
                          <a:ea typeface="Yu Gothic"/>
                        </a:rPr>
                        <a:t>その他(異動・相談事項)</a:t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7C8A94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432000" y="6498000"/>
            <a:ext cx="11328120" cy="21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800" b="0">
                <a:solidFill>
                  <a:srgbClr val="7C8A94"/>
                </a:solidFill>
                <a:latin typeface="Yu Gothic"/>
                <a:ea typeface="Yu Gothic"/>
              </a:rPr>
              <a:t>memolith.me の面談記録シートテンプレート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432000" y="360000"/>
            <a:ext cx="11328120" cy="324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400" b="1">
                <a:solidFill>
                  <a:srgbClr val="E07A5F"/>
                </a:solidFill>
                <a:latin typeface="Yu Gothic"/>
                <a:ea typeface="Yu Gothic"/>
              </a:rPr>
              <a:t>■ </a:t>
            </a:r>
            <a:r>
              <a:rPr sz="1400" b="1">
                <a:solidFill>
                  <a:srgbClr val="1F6F78"/>
                </a:solidFill>
                <a:latin typeface="Yu Gothic"/>
                <a:ea typeface="Yu Gothic"/>
              </a:rPr>
              <a:t>会社・上司から伝えたこと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32000" y="792000"/>
            <a:ext cx="11328120" cy="21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000" b="0">
                <a:solidFill>
                  <a:srgbClr val="7C8A94"/>
                </a:solidFill>
                <a:latin typeface="Yu Gothic"/>
                <a:ea typeface="Yu Gothic"/>
              </a:rPr>
              <a:t>評価・期待・変更点。「伝えた」と「合意した」を分ける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32000" y="1044000"/>
            <a:ext cx="11328120" cy="468000"/>
          </a:xfrm>
          <a:prstGeom prst="rect">
            <a:avLst/>
          </a:prstGeom>
          <a:solidFill>
            <a:srgbClr val="F2F8F8"/>
          </a:solidFill>
          <a:ln>
            <a:noFill/>
          </a:ln>
        </p:spPr>
        <p:txBody>
          <a:bodyPr wrap="none">
            <a:spAutoFit/>
          </a:bodyPr>
          <a:lstStyle/>
          <a:p/>
        </p:txBody>
      </p:sp>
      <p:sp>
        <p:nvSpPr>
          <p:cNvPr id="5" name="TextBox 4"/>
          <p:cNvSpPr txBox="1"/>
          <p:nvPr/>
        </p:nvSpPr>
        <p:spPr>
          <a:xfrm>
            <a:off x="432000" y="1512000"/>
            <a:ext cx="11328120" cy="468000"/>
          </a:xfrm>
          <a:prstGeom prst="rect">
            <a:avLst/>
          </a:prstGeom>
          <a:solidFill>
            <a:srgbClr val="F2F8F8"/>
          </a:solidFill>
          <a:ln>
            <a:noFill/>
          </a:ln>
        </p:spPr>
        <p:txBody>
          <a:bodyPr wrap="none">
            <a:spAutoFit/>
          </a:bodyPr>
          <a:lstStyle/>
          <a:p/>
        </p:txBody>
      </p:sp>
      <p:sp>
        <p:nvSpPr>
          <p:cNvPr id="6" name="TextBox 5"/>
          <p:cNvSpPr txBox="1"/>
          <p:nvPr/>
        </p:nvSpPr>
        <p:spPr>
          <a:xfrm>
            <a:off x="432000" y="1980000"/>
            <a:ext cx="11328120" cy="468000"/>
          </a:xfrm>
          <a:prstGeom prst="rect">
            <a:avLst/>
          </a:prstGeom>
          <a:solidFill>
            <a:srgbClr val="F2F8F8"/>
          </a:solidFill>
          <a:ln>
            <a:noFill/>
          </a:ln>
        </p:spPr>
        <p:txBody>
          <a:bodyPr wrap="none">
            <a:spAutoFit/>
          </a:bodyPr>
          <a:lstStyle/>
          <a:p/>
        </p:txBody>
      </p:sp>
      <p:sp>
        <p:nvSpPr>
          <p:cNvPr id="7" name="TextBox 6"/>
          <p:cNvSpPr txBox="1"/>
          <p:nvPr/>
        </p:nvSpPr>
        <p:spPr>
          <a:xfrm>
            <a:off x="432000" y="6498000"/>
            <a:ext cx="11328120" cy="21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800" b="0">
                <a:solidFill>
                  <a:srgbClr val="7C8A94"/>
                </a:solidFill>
                <a:latin typeface="Yu Gothic"/>
                <a:ea typeface="Yu Gothic"/>
              </a:rPr>
              <a:t>memolith.me の面談記録シートテンプレート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432000" y="360000"/>
            <a:ext cx="11328120" cy="324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400" b="1">
                <a:solidFill>
                  <a:srgbClr val="E07A5F"/>
                </a:solidFill>
                <a:latin typeface="Yu Gothic"/>
                <a:ea typeface="Yu Gothic"/>
              </a:rPr>
              <a:t>■ </a:t>
            </a:r>
            <a:r>
              <a:rPr sz="1400" b="1">
                <a:solidFill>
                  <a:srgbClr val="1F6F78"/>
                </a:solidFill>
                <a:latin typeface="Yu Gothic"/>
                <a:ea typeface="Yu Gothic"/>
              </a:rPr>
              <a:t>合意事項・次のアクション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432000" y="792000"/>
          <a:ext cx="11328119" cy="198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37497"/>
                <a:gridCol w="3624998"/>
                <a:gridCol w="2265624"/>
              </a:tblGrid>
              <a:tr h="396000"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1F6F78"/>
                          </a:solidFill>
                          <a:latin typeface="Yu Gothic"/>
                          <a:ea typeface="Yu Gothic"/>
                        </a:rPr>
                        <a:t>内容</a:t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E3F1F2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1F6F78"/>
                          </a:solidFill>
                          <a:latin typeface="Yu Gothic"/>
                          <a:ea typeface="Yu Gothic"/>
                        </a:rPr>
                        <a:t>担当(本人・上司・会社)</a:t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E3F1F2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1F6F78"/>
                          </a:solidFill>
                          <a:latin typeface="Yu Gothic"/>
                          <a:ea typeface="Yu Gothic"/>
                        </a:rPr>
                        <a:t>期限</a:t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E3F1F2"/>
                    </a:solidFill>
                  </a:tcPr>
                </a:tc>
              </a:tr>
              <a:tr h="396000"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24303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24303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24303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</a:tr>
              <a:tr h="396000"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24303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24303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24303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</a:tr>
              <a:tr h="396000"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24303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24303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24303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</a:tr>
              <a:tr h="396000"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24303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24303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24303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432000" y="6498000"/>
            <a:ext cx="11328120" cy="21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800" b="0">
                <a:solidFill>
                  <a:srgbClr val="7C8A94"/>
                </a:solidFill>
                <a:latin typeface="Yu Gothic"/>
                <a:ea typeface="Yu Gothic"/>
              </a:rPr>
              <a:t>memolith.me の面談記録シートテンプレート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432000" y="360000"/>
            <a:ext cx="11328120" cy="324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400" b="1">
                <a:solidFill>
                  <a:srgbClr val="E07A5F"/>
                </a:solidFill>
                <a:latin typeface="Yu Gothic"/>
                <a:ea typeface="Yu Gothic"/>
              </a:rPr>
              <a:t>■ </a:t>
            </a:r>
            <a:r>
              <a:rPr sz="1400" b="1">
                <a:solidFill>
                  <a:srgbClr val="1F6F78"/>
                </a:solidFill>
                <a:latin typeface="Yu Gothic"/>
                <a:ea typeface="Yu Gothic"/>
              </a:rPr>
              <a:t>フォロー予定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432000" y="792000"/>
          <a:ext cx="11328120" cy="108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20000"/>
                <a:gridCol w="8808120"/>
              </a:tblGrid>
              <a:tr h="360000"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24303A"/>
                          </a:solidFill>
                          <a:latin typeface="Yu Gothic"/>
                          <a:ea typeface="Yu Gothic"/>
                        </a:rPr>
                        <a:t>次回面談日</a:t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7C8A94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</a:tr>
              <a:tr h="360000"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24303A"/>
                          </a:solidFill>
                          <a:latin typeface="Yu Gothic"/>
                          <a:ea typeface="Yu Gothic"/>
                        </a:rPr>
                        <a:t>次回確認する項目</a:t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7C8A94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</a:tr>
              <a:tr h="360000"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24303A"/>
                          </a:solidFill>
                          <a:latin typeface="Yu Gothic"/>
                          <a:ea typeface="Yu Gothic"/>
                        </a:rPr>
                        <a:t>関係部署への連絡(要・不要)</a:t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7C8A94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432000" y="6498000"/>
            <a:ext cx="11328120" cy="21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800" b="0">
                <a:solidFill>
                  <a:srgbClr val="7C8A94"/>
                </a:solidFill>
                <a:latin typeface="Yu Gothic"/>
                <a:ea typeface="Yu Gothic"/>
              </a:rPr>
              <a:t>memolith.me の面談記録シートテンプレート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>
  <Application>memolith.me</Applicat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面談記録シートテンプレート(おしゃれ)</dc:title>
  <dc:subject>memolith.me が配布する無料テンプレート</dc:subject>
  <dc:creator>memolith.me</dc:creator>
  <cp:keywords/>
  <dc:description/>
  <cp:lastModifiedBy>memolith.me</cp:lastModifiedBy>
  <cp:revision>1</cp:revision>
  <dcterms:created xsi:type="dcterms:W3CDTF">2026-09-01T00:00:00Z</dcterms:created>
  <dcterms:modified xsi:type="dcterms:W3CDTF">2026-09-01T00:00:00Z</dcterms:modified>
  <cp:category/>
</cp:coreProperties>
</file>