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Yu Gothic"/>
                <a:ea typeface="Yu Gothic"/>
              </a:rPr>
              <a:t>面談記録シート</a:t>
            </a:r>
          </a:p>
        </p:txBody>
      </p:sp>
      <p:sp>
        <p:nvSpPr>
          <p:cNvPr id="3" name="Rectangle 2"/>
          <p:cNvSpPr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面談情報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対象者(氏名・所属)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面談者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日時・所要時間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場所・形式(対面・オンライン)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面談者の所感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上の欄の事実と切り分けて書く。本人への共有範囲は社内ルールで確認する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面談の種類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評価   □ 目標設定   □ キャリア   □ フォロー(新入社員・異動)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1A1A1A"/>
                </a:solidFill>
                <a:latin typeface="Yu Gothic"/>
                <a:ea typeface="Yu Gothic"/>
              </a:rPr>
              <a:t>□ 復職   □ 退職   □ その他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1A1A1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事前準備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前回の記録を読み返した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目標・評価シートを確認した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伝えることを整理した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1A1A1A"/>
                </a:solidFill>
                <a:latin typeface="Yu Gothic"/>
                <a:ea typeface="Yu Gothic"/>
              </a:rPr>
              <a:t>□ 時間と場所を確保した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前回からの経過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前回の合意事項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本人の話(現状・良かったこと・困っていること)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評価や解釈は入れず、本人の言葉のまま残す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1" name="Connector 10"/>
          <p:cNvCxnSpPr/>
          <p:nvPr/>
        </p:nvCxnSpPr>
        <p:spPr>
          <a:xfrm>
            <a:off x="432000" y="2916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3" name="Connector 12"/>
          <p:cNvCxnSpPr/>
          <p:nvPr/>
        </p:nvCxnSpPr>
        <p:spPr>
          <a:xfrm>
            <a:off x="432000" y="3384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32000" y="338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15" name="Connector 14"/>
          <p:cNvCxnSpPr/>
          <p:nvPr/>
        </p:nvCxnSpPr>
        <p:spPr>
          <a:xfrm>
            <a:off x="432000" y="385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本人の希望・意向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今後やりたい仕事・役割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身につけたいスキル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働き方・環境について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その他(異動・相談事項)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会社・上司から伝えたこと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6B7A90"/>
                </a:solidFill>
                <a:latin typeface="Yu Gothic"/>
                <a:ea typeface="Yu Gothic"/>
              </a:rPr>
              <a:t>評価・期待・変更点。「伝えた」と「合意した」を分ける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5" name="Connector 4"/>
          <p:cNvCxnSpPr/>
          <p:nvPr/>
        </p:nvCxnSpPr>
        <p:spPr>
          <a:xfrm>
            <a:off x="432000" y="1512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7" name="Connector 6"/>
          <p:cNvCxnSpPr/>
          <p:nvPr/>
        </p:nvCxnSpPr>
        <p:spPr>
          <a:xfrm>
            <a:off x="432000" y="1980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cxnSp>
        <p:nvCxnSpPr>
          <p:cNvPr id="9" name="Connector 8"/>
          <p:cNvCxnSpPr/>
          <p:nvPr/>
        </p:nvCxnSpPr>
        <p:spPr>
          <a:xfrm>
            <a:off x="432000" y="2448000"/>
            <a:ext cx="11328120" cy="0"/>
          </a:xfrm>
          <a:prstGeom prst="line">
            <a:avLst/>
          </a:prstGeom>
          <a:ln w="9525">
            <a:solidFill>
              <a:srgbClr val="B7C3D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合意事項・次のアクション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担当(本人・上司・会社)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FFFFFF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1F3A5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6F8FB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08000" tIns="18000" bIns="18000"/>
          <a:lstStyle/>
          <a:p>
            <a:pPr algn="l"/>
            <a:r>
              <a:rPr sz="1400" b="1">
                <a:solidFill>
                  <a:srgbClr val="FFFFFF"/>
                </a:solidFill>
                <a:latin typeface="Yu Gothic"/>
                <a:ea typeface="Yu Gothic"/>
              </a:rPr>
              <a:t>フォロー予定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次回面談日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次回確認する項目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A1A1A"/>
                          </a:solidFill>
                          <a:latin typeface="Yu Gothic"/>
                          <a:ea typeface="Yu Gothic"/>
                        </a:rPr>
                        <a:t>関係部署への連絡(要・不要)</a:t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E9EE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6B7A90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9525" cap="flat">
                      <a:solidFill>
                        <a:srgbClr val="B7C3D3"/>
                      </a:solidFill>
                    </a:lnL>
                    <a:lnR w="9525" cap="flat">
                      <a:solidFill>
                        <a:srgbClr val="B7C3D3"/>
                      </a:solidFill>
                    </a:lnR>
                    <a:lnT w="9525" cap="flat">
                      <a:solidFill>
                        <a:srgbClr val="B7C3D3"/>
                      </a:solidFill>
                    </a:lnT>
                    <a:lnB w="9525" cap="flat">
                      <a:solidFill>
                        <a:srgbClr val="B7C3D3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6B7A90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面談記録シートテンプレート(見やすい)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